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31"/>
  </p:notesMasterIdLst>
  <p:sldIdLst>
    <p:sldId id="408" r:id="rId2"/>
    <p:sldId id="363" r:id="rId3"/>
    <p:sldId id="364" r:id="rId4"/>
    <p:sldId id="374" r:id="rId5"/>
    <p:sldId id="375" r:id="rId6"/>
    <p:sldId id="365" r:id="rId7"/>
    <p:sldId id="386" r:id="rId8"/>
    <p:sldId id="366" r:id="rId9"/>
    <p:sldId id="387" r:id="rId10"/>
    <p:sldId id="367" r:id="rId11"/>
    <p:sldId id="414" r:id="rId12"/>
    <p:sldId id="413" r:id="rId13"/>
    <p:sldId id="377" r:id="rId14"/>
    <p:sldId id="376" r:id="rId15"/>
    <p:sldId id="368" r:id="rId16"/>
    <p:sldId id="378" r:id="rId17"/>
    <p:sldId id="402" r:id="rId18"/>
    <p:sldId id="369" r:id="rId19"/>
    <p:sldId id="380" r:id="rId20"/>
    <p:sldId id="370" r:id="rId21"/>
    <p:sldId id="389" r:id="rId22"/>
    <p:sldId id="390" r:id="rId23"/>
    <p:sldId id="391" r:id="rId24"/>
    <p:sldId id="411" r:id="rId25"/>
    <p:sldId id="392" r:id="rId26"/>
    <p:sldId id="403" r:id="rId27"/>
    <p:sldId id="371" r:id="rId28"/>
    <p:sldId id="396" r:id="rId29"/>
    <p:sldId id="409" r:id="rId3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5975" autoAdjust="0"/>
  </p:normalViewPr>
  <p:slideViewPr>
    <p:cSldViewPr>
      <p:cViewPr varScale="1">
        <p:scale>
          <a:sx n="76" d="100"/>
          <a:sy n="76" d="100"/>
        </p:scale>
        <p:origin x="26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878"/>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dgm:t>
        <a:bodyPr/>
        <a:lstStyle/>
        <a:p>
          <a:pPr rtl="0"/>
          <a:r>
            <a:rPr lang="en-US" dirty="0" smtClean="0"/>
            <a:t>Subject</a:t>
          </a:r>
          <a:endParaRPr lang="en-US"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dgm:t>
        <a:bodyPr/>
        <a:lstStyle/>
        <a:p>
          <a:pPr rtl="0"/>
          <a:r>
            <a:rPr lang="en-US" sz="1600" dirty="0" smtClean="0">
              <a:latin typeface="+mj-lt"/>
            </a:rPr>
            <a:t>An entity capable of accessing </a:t>
          </a:r>
          <a:r>
            <a:rPr lang="en-US" sz="1400" dirty="0" smtClean="0">
              <a:latin typeface="+mj-lt"/>
            </a:rPr>
            <a:t>objects</a:t>
          </a:r>
          <a:endParaRPr lang="en-US" sz="1400" dirty="0">
            <a:latin typeface="+mj-lt"/>
          </a:endParaRPr>
        </a:p>
      </dgm:t>
    </dgm:pt>
    <dgm:pt modelId="{885CD814-982B-294D-A8BB-ECB3FB4987FE}" type="parTrans" cxnId="{3E4B0AC8-FFE9-7D40-83F7-35E76B3BD862}">
      <dgm:prSet/>
      <dgm:spPr/>
      <dgm:t>
        <a:bodyPr/>
        <a:lstStyle/>
        <a:p>
          <a:endParaRPr lang="en-US"/>
        </a:p>
      </dgm:t>
    </dgm:pt>
    <dgm:pt modelId="{32406191-90F7-9E46-84AA-919C12F2A5F4}" type="sibTrans" cxnId="{3E4B0AC8-FFE9-7D40-83F7-35E76B3BD862}">
      <dgm:prSet/>
      <dgm:spPr/>
      <dgm:t>
        <a:bodyPr/>
        <a:lstStyle/>
        <a:p>
          <a:endParaRPr lang="en-US"/>
        </a:p>
      </dgm:t>
    </dgm:pt>
    <dgm:pt modelId="{B4049728-E96E-6842-BE9D-FB3A9AD162B1}">
      <dgm:prSet/>
      <dgm:spPr/>
      <dgm:t>
        <a:bodyPr/>
        <a:lstStyle/>
        <a:p>
          <a:pPr rtl="0"/>
          <a:r>
            <a:rPr lang="en-US" dirty="0" smtClean="0"/>
            <a:t>Object</a:t>
          </a:r>
          <a:endParaRPr lang="en-US"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custT="1"/>
      <dgm:spPr/>
      <dgm:t>
        <a:bodyPr/>
        <a:lstStyle/>
        <a:p>
          <a:pPr rtl="0"/>
          <a:r>
            <a:rPr lang="en-US" sz="1600" dirty="0" smtClean="0">
              <a:latin typeface="+mj-lt"/>
            </a:rPr>
            <a:t>A resource to which access is controlled</a:t>
          </a:r>
          <a:endParaRPr lang="en-US" sz="1600"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custT="1"/>
      <dgm:spPr/>
      <dgm:t>
        <a:bodyPr/>
        <a:lstStyle/>
        <a:p>
          <a:pPr rtl="0"/>
          <a:r>
            <a:rPr lang="en-US" sz="1600" dirty="0" smtClean="0">
              <a:latin typeface="+mj-lt"/>
            </a:rPr>
            <a:t>Entity used to contain and/or receive information</a:t>
          </a:r>
          <a:endParaRPr lang="en-US" sz="1600"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dgm:t>
        <a:bodyPr/>
        <a:lstStyle/>
        <a:p>
          <a:pPr rtl="0"/>
          <a:r>
            <a:rPr lang="en-US" dirty="0" smtClean="0"/>
            <a:t>Access right</a:t>
          </a:r>
          <a:endParaRPr lang="en-US"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custT="1"/>
      <dgm:spPr/>
      <dgm:t>
        <a:bodyPr/>
        <a:lstStyle/>
        <a:p>
          <a:pPr rtl="0"/>
          <a:r>
            <a:rPr lang="en-US" sz="1600" dirty="0" smtClean="0">
              <a:latin typeface="+mj-lt"/>
            </a:rPr>
            <a:t>Describes the way in which a subject may access an object</a:t>
          </a:r>
          <a:endParaRPr lang="en-US" sz="1600" dirty="0">
            <a:latin typeface="+mj-lt"/>
          </a:endParaRPr>
        </a:p>
      </dgm:t>
    </dgm:pt>
    <dgm:pt modelId="{4F837F1F-AD65-1346-826D-5AB683919AF2}" type="parTrans" cxnId="{6D77BC4F-5BCD-0F4D-8FB5-3EED533AF0BF}">
      <dgm:prSet/>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custT="1"/>
      <dgm:spPr/>
      <dgm:t>
        <a:bodyPr/>
        <a:lstStyle/>
        <a:p>
          <a:pPr rtl="0"/>
          <a:r>
            <a:rPr lang="en-US" sz="1800" dirty="0" smtClean="0">
              <a:latin typeface="+mj-lt"/>
              <a:cs typeface="Palatino Linotype (Body)"/>
            </a:rPr>
            <a:t>Could include:</a:t>
          </a:r>
          <a:endParaRPr lang="en-US" sz="1800" dirty="0">
            <a:latin typeface="+mj-lt"/>
            <a:cs typeface="Palatino Linotype (Body)"/>
          </a:endParaRPr>
        </a:p>
      </dgm:t>
    </dgm:pt>
    <dgm:pt modelId="{11E891B9-6768-BE46-9C18-9B27CA6A36E4}" type="parTrans" cxnId="{F8720B76-922D-3949-853E-628AEE6D6465}">
      <dgm:prSet/>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custT="1"/>
      <dgm:spPr/>
      <dgm:t>
        <a:bodyPr/>
        <a:lstStyle/>
        <a:p>
          <a:pPr rtl="0"/>
          <a:r>
            <a:rPr lang="en-US" sz="1200" dirty="0" smtClean="0">
              <a:latin typeface="+mj-lt"/>
              <a:cs typeface="Palatino Linotype (Body)"/>
            </a:rPr>
            <a:t>Read, Write, Execute, Delete, Create, </a:t>
          </a:r>
          <a:r>
            <a:rPr lang="en-US" sz="1200" dirty="0" smtClean="0">
              <a:latin typeface="+mj-lt"/>
            </a:rPr>
            <a:t>Search...</a:t>
          </a:r>
          <a:endParaRPr lang="en-US" sz="1200"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5"/>
      <dgm:spPr/>
      <dgm:t>
        <a:bodyPr/>
        <a:lstStyle/>
        <a:p>
          <a:endParaRPr lang="en-US"/>
        </a:p>
      </dgm:t>
    </dgm:pt>
    <dgm:pt modelId="{CDC5A4C9-84B9-8D4B-ABB0-8B751FEFC374}" type="pres">
      <dgm:prSet presAssocID="{11AAFE74-1611-454E-A274-238D429D6D26}" presName="childText" presStyleLbl="bgAcc1" presStyleIdx="0" presStyleCnt="5">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1" presStyleCnt="5"/>
      <dgm:spPr/>
      <dgm:t>
        <a:bodyPr/>
        <a:lstStyle/>
        <a:p>
          <a:endParaRPr lang="en-US"/>
        </a:p>
      </dgm:t>
    </dgm:pt>
    <dgm:pt modelId="{BB6F0E16-4B1A-404A-9518-54A090B1A22D}" type="pres">
      <dgm:prSet presAssocID="{4984516E-24CA-504C-9742-C8C701E01755}" presName="childText" presStyleLbl="bgAcc1" presStyleIdx="1" presStyleCnt="5">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2" presStyleCnt="5"/>
      <dgm:spPr/>
      <dgm:t>
        <a:bodyPr/>
        <a:lstStyle/>
        <a:p>
          <a:endParaRPr lang="en-US"/>
        </a:p>
      </dgm:t>
    </dgm:pt>
    <dgm:pt modelId="{CB41BC7C-E317-FA4D-AC23-8C55E05F4D0E}" type="pres">
      <dgm:prSet presAssocID="{9A794CDC-2CEE-3E4F-9B30-053B7CC6291C}" presName="childText" presStyleLbl="bgAcc1" presStyleIdx="2" presStyleCnt="5">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3" presStyleCnt="5"/>
      <dgm:spPr/>
      <dgm:t>
        <a:bodyPr/>
        <a:lstStyle/>
        <a:p>
          <a:endParaRPr lang="en-US"/>
        </a:p>
      </dgm:t>
    </dgm:pt>
    <dgm:pt modelId="{D6A0F7E4-7B09-0B49-8B79-15F8D9840480}" type="pres">
      <dgm:prSet presAssocID="{7670846F-B6CE-8C47-8A91-B0A82EABAE3F}" presName="childText" presStyleLbl="bgAcc1" presStyleIdx="3" presStyleCnt="5">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4" presStyleCnt="5"/>
      <dgm:spPr/>
      <dgm:t>
        <a:bodyPr/>
        <a:lstStyle/>
        <a:p>
          <a:endParaRPr lang="en-US"/>
        </a:p>
      </dgm:t>
    </dgm:pt>
    <dgm:pt modelId="{F1306691-4486-5547-9EE1-B6477D677FF6}" type="pres">
      <dgm:prSet presAssocID="{77A0F7DF-7174-674D-9B5F-BCC001F92FCD}" presName="childText" presStyleLbl="bgAcc1" presStyleIdx="4" presStyleCnt="5">
        <dgm:presLayoutVars>
          <dgm:bulletEnabled val="1"/>
        </dgm:presLayoutVars>
      </dgm:prSet>
      <dgm:spPr/>
      <dgm:t>
        <a:bodyPr/>
        <a:lstStyle/>
        <a:p>
          <a:endParaRPr lang="en-US"/>
        </a:p>
      </dgm:t>
    </dgm:pt>
  </dgm:ptLst>
  <dgm:cxnLst>
    <dgm:cxn modelId="{5328A8CA-6B78-AA4D-96D1-AFAB236197BA}" type="presOf" srcId="{B4049728-E96E-6842-BE9D-FB3A9AD162B1}" destId="{48B88BE4-134C-C84A-B477-DFC03883A819}" srcOrd="0" destOrd="0"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5A3237BB-4142-524F-9421-82B07C4DCC49}" type="presOf" srcId="{C1E02B52-386E-404E-BE82-D495676AFFC8}" destId="{ED27CB50-4E32-5B48-A862-BB8AC5538CF0}" srcOrd="0" destOrd="0"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6A69BF63-E4E3-2D48-9870-DBC415061A77}" type="presOf" srcId="{706B5FDE-1B8C-8649-9529-DD99DF67A8E4}" destId="{C3259DDB-FFFC-4E43-8C0D-C431153F2720}" srcOrd="1"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616FD14F-546D-394F-BD5C-40FF5EAD9A9E}" srcId="{C1E02B52-386E-404E-BE82-D495676AFFC8}" destId="{B4049728-E96E-6842-BE9D-FB3A9AD162B1}" srcOrd="1" destOrd="0" parTransId="{D2BBAED2-6D04-724F-977D-ABAF7A177AD2}" sibTransId="{8B9292EB-D04C-264C-B69C-74C6F5EDA427}"/>
    <dgm:cxn modelId="{DFA7DABC-18E9-5D46-80EE-D8740DEC2DA9}" type="presOf" srcId="{4984516E-24CA-504C-9742-C8C701E01755}" destId="{BB6F0E16-4B1A-404A-9518-54A090B1A22D}"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1A1AD28A-0479-3643-841E-1637C48D1DFE}" type="presOf" srcId="{77A0F7DF-7174-674D-9B5F-BCC001F92FCD}" destId="{F1306691-4486-5547-9EE1-B6477D677FF6}"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8F80A64E-5B43-DB4C-842F-F3B4A270449F}" type="presOf" srcId="{706B5FDE-1B8C-8649-9529-DD99DF67A8E4}" destId="{0026DE38-2859-234E-A384-CD35DA059009}" srcOrd="0" destOrd="0"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7CC8B109-69A8-E04F-A68C-A461F415FE7B}" type="presOf" srcId="{C5EB2781-6404-664E-AA68-A873DA37E96A}" destId="{33D72060-E235-0E41-8D2F-EB3C45D4CE02}" srcOrd="0" destOrd="0" presId="urn:microsoft.com/office/officeart/2005/8/layout/hierarchy3"/>
    <dgm:cxn modelId="{3E4B0AC8-FFE9-7D40-83F7-35E76B3BD862}" srcId="{706B5FDE-1B8C-8649-9529-DD99DF67A8E4}" destId="{11AAFE74-1611-454E-A274-238D429D6D26}" srcOrd="0" destOrd="0" parTransId="{885CD814-982B-294D-A8BB-ECB3FB4987FE}" sibTransId="{32406191-90F7-9E46-84AA-919C12F2A5F4}"/>
    <dgm:cxn modelId="{6D77BC4F-5BCD-0F4D-8FB5-3EED533AF0BF}" srcId="{91F4008A-17C0-D54B-99DB-5D6DAED7E29A}" destId="{7670846F-B6CE-8C47-8A91-B0A82EABAE3F}" srcOrd="0" destOrd="0" parTransId="{4F837F1F-AD65-1346-826D-5AB683919AF2}" sibTransId="{00DB2397-AC3B-3B4C-B955-C02107A7727E}"/>
    <dgm:cxn modelId="{A8529722-4798-084A-BCD2-6500D547C44B}" srcId="{B4049728-E96E-6842-BE9D-FB3A9AD162B1}" destId="{9A794CDC-2CEE-3E4F-9B30-053B7CC6291C}" srcOrd="1" destOrd="0" parTransId="{8191F20F-A952-CD41-9A80-21149E7F6EB1}" sibTransId="{F4366696-690E-9E42-97E1-AB950252A82B}"/>
    <dgm:cxn modelId="{2533D6D9-5028-E54E-AE3D-3D6EBCD7BAED}" type="presOf" srcId="{8191F20F-A952-CD41-9A80-21149E7F6EB1}" destId="{04BFF2C1-8F72-EE47-AEC2-0DD134469338}" srcOrd="0" destOrd="0" presId="urn:microsoft.com/office/officeart/2005/8/layout/hierarchy3"/>
    <dgm:cxn modelId="{D4C24F40-490D-5C42-AF30-1ED32FB5EF74}" type="presOf" srcId="{7670846F-B6CE-8C47-8A91-B0A82EABAE3F}" destId="{D6A0F7E4-7B09-0B49-8B79-15F8D9840480}" srcOrd="0" destOrd="0" presId="urn:microsoft.com/office/officeart/2005/8/layout/hierarchy3"/>
    <dgm:cxn modelId="{86B86033-6208-574A-BBA8-46D4C91BEAD1}" type="presOf" srcId="{885CD814-982B-294D-A8BB-ECB3FB4987FE}" destId="{4D9BCE03-01E7-8442-869B-F522DB954724}" srcOrd="0"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8F17DFC8-AA04-5542-9D8B-E6AAB79DDA53}" type="presOf" srcId="{B4049728-E96E-6842-BE9D-FB3A9AD162B1}" destId="{9D2D03CE-52D3-204F-BC25-08CD9BA99245}" srcOrd="1"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FA8C6EA4-64F8-1D46-AE56-9A96F5BBCEFC}" type="presOf" srcId="{11AAFE74-1611-454E-A274-238D429D6D26}" destId="{CDC5A4C9-84B9-8D4B-ABB0-8B751FEFC374}"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1"/>
        </a:solidFill>
      </dgm:spPr>
      <dgm:t>
        <a:bodyPr/>
        <a:lstStyle/>
        <a:p>
          <a:pPr rtl="0"/>
          <a:r>
            <a:rPr lang="en-US" sz="1800" b="0" dirty="0" smtClean="0">
              <a:solidFill>
                <a:srgbClr val="0E0A99"/>
              </a:solidFill>
              <a:effectLst/>
            </a:rPr>
            <a:t>UNIX files are managed using inodes (index nodes)</a:t>
          </a:r>
          <a:endParaRPr lang="en-US" sz="1800" b="0" dirty="0">
            <a:solidFill>
              <a:srgbClr val="0E0A99"/>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1"/>
        </a:solidFill>
      </dgm:spPr>
      <dgm:t>
        <a:bodyPr/>
        <a:lstStyle/>
        <a:p>
          <a:pPr rtl="0"/>
          <a:r>
            <a:rPr lang="en-US" sz="1800" b="1" dirty="0" smtClean="0">
              <a:solidFill>
                <a:srgbClr val="0E0A99"/>
              </a:solidFill>
              <a:effectLst/>
            </a:rPr>
            <a:t>Directories are structured in a hierarchical tree</a:t>
          </a:r>
          <a:endParaRPr lang="en-US" sz="1800" b="1" dirty="0">
            <a:solidFill>
              <a:srgbClr val="0E0A99"/>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E8BF93E4-08C1-C049-B599-DC5653822524}" type="presOf" srcId="{31DD44DD-AB57-F34F-895B-A1F9054AEB05}" destId="{18D0F589-FB7D-AE40-91C3-EF8F0AE4FB5B}" srcOrd="0" destOrd="1"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9B6E3FC7-8AD7-B947-99E9-E284C401BD9D}" srcId="{58C6CEEF-1DC8-A64C-9D70-7A3119FBAF80}" destId="{0107F809-A7CA-D64B-94AB-97F92DC4BD54}" srcOrd="3" destOrd="0" parTransId="{836A40B8-C7E5-514C-A3B7-825E09E4AB0A}" sibTransId="{A47B16E5-4798-A146-A3DF-409DE62521D3}"/>
    <dgm:cxn modelId="{5FB6F184-EC75-A047-8F8B-8094F055A3C7}" srcId="{58C6CEEF-1DC8-A64C-9D70-7A3119FBAF80}" destId="{0749B6F4-5BEC-3D42-9689-982D101D5079}" srcOrd="2" destOrd="0" parTransId="{F3DE7FAB-03D4-7348-ABEE-13F4107DFAF3}" sibTransId="{632B39CE-7DD8-0A43-ABA1-C151887FA90A}"/>
    <dgm:cxn modelId="{77E55B36-7D97-E64A-98FC-75A9959975E8}" type="presOf" srcId="{595A9805-249E-1943-8882-3639EED46038}" destId="{D2FB927B-1775-CB43-8C6A-C758B2886B47}" srcOrd="0" destOrd="0" presId="urn:microsoft.com/office/officeart/2005/8/layout/list1"/>
    <dgm:cxn modelId="{4B5EC9A6-FEB1-CA43-8221-272600FC480E}" type="presOf" srcId="{CD2F0A93-FE85-0F46-9A54-B6256BD6F8BD}" destId="{71746663-E2BD-9E45-A155-4A03CA271CEB}" srcOrd="0" destOrd="0" presId="urn:microsoft.com/office/officeart/2005/8/layout/list1"/>
    <dgm:cxn modelId="{C9FB4922-A946-524E-8675-A107C2425331}" type="presOf" srcId="{CD2F0A93-FE85-0F46-9A54-B6256BD6F8BD}" destId="{C664E035-1912-A64C-AD28-0FDE8073FC5D}" srcOrd="1"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61CB912-E4B5-7B49-A2AD-A9C64B52F88F}" type="presOf" srcId="{0749B6F4-5BEC-3D42-9689-982D101D5079}" destId="{18D0F589-FB7D-AE40-91C3-EF8F0AE4FB5B}" srcOrd="0" destOrd="2" presId="urn:microsoft.com/office/officeart/2005/8/layout/list1"/>
    <dgm:cxn modelId="{584ED3E6-8D7B-BC40-9DE6-9B5959623A87}" type="presOf" srcId="{AE5D8D3B-4E2A-704B-BD16-A685380F49D6}" destId="{D2FB927B-1775-CB43-8C6A-C758B2886B47}" srcOrd="0" destOrd="1" presId="urn:microsoft.com/office/officeart/2005/8/layout/list1"/>
    <dgm:cxn modelId="{03C9E8DB-07C0-B74E-AFB3-2BC44228C5EE}" type="presOf" srcId="{58C6CEEF-1DC8-A64C-9D70-7A3119FBAF80}" destId="{756082C2-2C8D-4242-80A8-1868CAECDF6F}" srcOrd="0" destOrd="0" presId="urn:microsoft.com/office/officeart/2005/8/layout/list1"/>
    <dgm:cxn modelId="{A743B31A-BABE-C849-95B8-69D54108216E}" type="presOf" srcId="{78026BAF-3ABD-9F42-ACA7-911309E84C57}" destId="{95B7A89C-17A2-D942-9558-4E872777DE5F}" srcOrd="0" destOrd="0" presId="urn:microsoft.com/office/officeart/2005/8/layout/list1"/>
    <dgm:cxn modelId="{3DCEEECC-98B3-804F-89B7-1B669E4AC129}" srcId="{78026BAF-3ABD-9F42-ACA7-911309E84C57}" destId="{CD2F0A93-FE85-0F46-9A54-B6256BD6F8BD}" srcOrd="1" destOrd="0" parTransId="{A746A15A-B6DC-7B4B-9850-63DE9FA23089}" sibTransId="{A52AD995-88A0-5544-8DDF-E7AA6933D2BD}"/>
    <dgm:cxn modelId="{1ECF1403-0205-1749-B550-CDF32A3E669E}" type="presOf" srcId="{58C6CEEF-1DC8-A64C-9D70-7A3119FBAF80}" destId="{A300F435-BF69-6D48-B4C7-25A75E09DAFA}" srcOrd="1"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6434EF20-5F38-0A44-8540-D34BF0231ABC}" type="presOf" srcId="{0107F809-A7CA-D64B-94AB-97F92DC4BD54}" destId="{18D0F589-FB7D-AE40-91C3-EF8F0AE4FB5B}" srcOrd="0" destOrd="3" presId="urn:microsoft.com/office/officeart/2005/8/layout/list1"/>
    <dgm:cxn modelId="{51B0B077-CD4E-C341-AADB-DE073DD9F679}" srcId="{78026BAF-3ABD-9F42-ACA7-911309E84C57}" destId="{58C6CEEF-1DC8-A64C-9D70-7A3119FBAF80}" srcOrd="0" destOrd="0" parTransId="{8CBC7432-F113-9847-9E83-2952C0FE2704}" sibTransId="{575A2CF3-3533-B248-9018-C2B63B5ADBA6}"/>
    <dgm:cxn modelId="{AD476508-48D9-7848-8195-C9F9AD85085F}" type="presOf" srcId="{E7C9164F-CAF2-2A44-AD4A-F3D6568C08E6}" destId="{18D0F589-FB7D-AE40-91C3-EF8F0AE4FB5B}" srcOrd="0" destOrd="0" presId="urn:microsoft.com/office/officeart/2005/8/layout/list1"/>
    <dgm:cxn modelId="{C3783395-E929-EC49-ACB7-603B56C84DEA}" srcId="{58C6CEEF-1DC8-A64C-9D70-7A3119FBAF80}" destId="{31DD44DD-AB57-F34F-895B-A1F9054AEB05}" srcOrd="1" destOrd="0" parTransId="{CF6E0AA2-8A8C-324D-ADDC-31F715F3BBCD}" sibTransId="{81389B5D-7122-F444-A31E-B3CA60F4753A}"/>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dgm:t>
        <a:bodyPr/>
        <a:lstStyle/>
        <a:p>
          <a:pPr rtl="0"/>
          <a:r>
            <a:rPr lang="en-US" dirty="0" smtClean="0"/>
            <a:t>Modern UNIX systems support ACLs, more expressive than permission bits</a:t>
          </a:r>
          <a:endParaRPr lang="en-US"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32F3CA54-D207-B14F-80A6-BBF55E7BC033}">
      <dgm:prSet/>
      <dgm:spPr/>
      <dgm:t>
        <a:bodyPr/>
        <a:lstStyle/>
        <a:p>
          <a:pPr rtl="0"/>
          <a:r>
            <a:rPr lang="en-US" dirty="0" err="1" smtClean="0"/>
            <a:t>Setfacl</a:t>
          </a:r>
          <a:r>
            <a:rPr lang="en-US" dirty="0" smtClean="0"/>
            <a:t> (set file access control list)</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The </a:t>
          </a:r>
          <a:r>
            <a:rPr lang="en-US" dirty="0" err="1" smtClean="0"/>
            <a:t>setfacl</a:t>
          </a:r>
          <a:r>
            <a:rPr lang="en-US" dirty="0" smtClean="0"/>
            <a:t> command assigns a list of UNIX user IDs and groups to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F1AAFC34-5C12-7547-AD77-54E9716EDF97}">
      <dgm:prSet/>
      <dgm:spPr/>
      <dgm:t>
        <a:bodyPr/>
        <a:lstStyle/>
        <a:p>
          <a:pPr rtl="0"/>
          <a:r>
            <a:rPr lang="en-US" dirty="0" smtClean="0"/>
            <a:t>When a process requests access to a file system object two steps are performed:</a:t>
          </a:r>
          <a:endParaRPr lang="en-US"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4F3E5D48-C5D7-4DD7-BD19-FB65A3E41879}">
      <dgm:prSet/>
      <dgm:spPr/>
      <dgm:t>
        <a:bodyPr/>
        <a:lstStyle/>
        <a:p>
          <a:pPr rtl="0"/>
          <a:r>
            <a:rPr lang="en-US" dirty="0" smtClean="0"/>
            <a:t>Any number of users and groups can be associated with a file, each with three protection bits (read, write, execute)</a:t>
          </a:r>
          <a:endParaRPr lang="en-US" dirty="0"/>
        </a:p>
      </dgm:t>
    </dgm:pt>
    <dgm:pt modelId="{7B3062F9-885B-45C8-BD53-5A58131054A1}" type="parTrans" cxnId="{9E52A112-88B6-47E8-94CE-91FF3508A131}">
      <dgm:prSet/>
      <dgm:spPr/>
    </dgm:pt>
    <dgm:pt modelId="{D67CEDC8-BC4A-4BA4-ACE6-70540C5D65BA}" type="sibTrans" cxnId="{9E52A112-88B6-47E8-94CE-91FF3508A131}">
      <dgm:prSet/>
      <dgm:spPr/>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100000"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C56E09D6-15A5-4F2A-BF7F-BE02CD51FB6E}" type="pres">
      <dgm:prSet presAssocID="{32F3CA54-D207-B14F-80A6-BBF55E7BC033}" presName="parentText" presStyleLbl="node1" presStyleIdx="1" presStyleCnt="3">
        <dgm:presLayoutVars>
          <dgm:chMax val="0"/>
          <dgm:bulletEnabled val="1"/>
        </dgm:presLayoutVars>
      </dgm:prSet>
      <dgm:spPr/>
      <dgm:t>
        <a:bodyPr/>
        <a:lstStyle/>
        <a:p>
          <a:endParaRPr lang="zh-CN" altLang="en-US"/>
        </a:p>
      </dgm:t>
    </dgm:pt>
    <dgm:pt modelId="{E2089F05-B077-446F-817F-9F602322D482}" type="pres">
      <dgm:prSet presAssocID="{32F3CA54-D207-B14F-80A6-BBF55E7BC033}" presName="childText" presStyleLbl="revTx" presStyleIdx="1" presStyleCnt="3">
        <dgm:presLayoutVars>
          <dgm:bulletEnabled val="1"/>
        </dgm:presLayoutVars>
      </dgm:prSet>
      <dgm:spPr/>
      <dgm:t>
        <a:bodyPr/>
        <a:lstStyle/>
        <a:p>
          <a:endParaRPr lang="zh-CN" altLang="en-US"/>
        </a:p>
      </dgm:t>
    </dgm:pt>
    <dgm:pt modelId="{FB627356-6C29-724F-B025-718264648997}" type="pres">
      <dgm:prSet presAssocID="{F1AAFC34-5C12-7547-AD77-54E9716EDF97}" presName="parentText" presStyleLbl="node1" presStyleIdx="2" presStyleCnt="3" custScaleX="89189" custLinFactNeighborX="-4982" custLinFactNeighborY="19705">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Y="5447">
        <dgm:presLayoutVars>
          <dgm:bulletEnabled val="1"/>
        </dgm:presLayoutVars>
      </dgm:prSet>
      <dgm:spPr/>
      <dgm:t>
        <a:bodyPr/>
        <a:lstStyle/>
        <a:p>
          <a:endParaRPr lang="en-US"/>
        </a:p>
      </dgm:t>
    </dgm:pt>
  </dgm:ptLst>
  <dgm:cxnLst>
    <dgm:cxn modelId="{C5CFB8AE-AF68-5F44-B16D-DD87D5D42712}" srcId="{F0709B24-1B04-EF40-B74A-9FAB8CC7C092}" destId="{0B6F0136-6879-DD40-BC04-478CE38B6E12}" srcOrd="0" destOrd="0" parTransId="{81314DA4-B348-7545-800F-8F6D28F9F831}" sibTransId="{96D61FC5-1039-744F-9EF4-8A168C285468}"/>
    <dgm:cxn modelId="{D41BCDF1-6788-AC46-9943-5FB75F2DF34F}" srcId="{32F3CA54-D207-B14F-80A6-BBF55E7BC033}" destId="{06F6E4E6-2E1D-A44A-98E9-84459814A013}" srcOrd="0" destOrd="0" parTransId="{C9BEAC7B-CDDD-CA43-9AB0-66FD25C534DA}" sibTransId="{E0449BD6-59AB-6C4D-99E7-A953B14BA1AB}"/>
    <dgm:cxn modelId="{9E52A112-88B6-47E8-94CE-91FF3508A131}" srcId="{32F3CA54-D207-B14F-80A6-BBF55E7BC033}" destId="{4F3E5D48-C5D7-4DD7-BD19-FB65A3E41879}" srcOrd="1" destOrd="0" parTransId="{7B3062F9-885B-45C8-BD53-5A58131054A1}" sibTransId="{D67CEDC8-BC4A-4BA4-ACE6-70540C5D65BA}"/>
    <dgm:cxn modelId="{41DFF279-0153-124D-ACE5-3668C66C695A}" srcId="{81E5FFD9-47B9-1F4D-94CE-A7753E866373}" destId="{F0709B24-1B04-EF40-B74A-9FAB8CC7C092}" srcOrd="0" destOrd="0" parTransId="{9F1E9D52-3D64-BD44-9CBC-81A119F808C6}" sibTransId="{36A5FEA2-372F-924F-82D5-7F4103370CB2}"/>
    <dgm:cxn modelId="{C58596EC-CE23-B848-962C-6F306AFE7E85}" type="presOf" srcId="{F1AAFC34-5C12-7547-AD77-54E9716EDF97}" destId="{FB627356-6C29-724F-B025-718264648997}"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7859EC64-E4E7-44E9-8AD6-FB0B8CE33B1A}" type="presOf" srcId="{06F6E4E6-2E1D-A44A-98E9-84459814A013}" destId="{E2089F05-B077-446F-817F-9F602322D482}" srcOrd="0" destOrd="0" presId="urn:microsoft.com/office/officeart/2005/8/layout/vList2"/>
    <dgm:cxn modelId="{E26F0107-895D-ED43-AB6C-0CE19DE134FE}" type="presOf" srcId="{0B6F0136-6879-DD40-BC04-478CE38B6E12}" destId="{39853B5A-0C92-9142-8604-22E5981B1D23}" srcOrd="0" destOrd="0"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646250A0-2A20-F149-A225-545ADF92B5CF}" type="presOf" srcId="{76F677F3-7D72-104F-901B-918C8E531BA1}" destId="{22DFABAC-42CB-FE40-A6F9-E9081E178E91}" srcOrd="0" destOrd="1"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07FD1ED1-2A1C-3B44-A577-5D01A35510EF}" srcId="{81E5FFD9-47B9-1F4D-94CE-A7753E866373}" destId="{F1AAFC34-5C12-7547-AD77-54E9716EDF97}" srcOrd="2" destOrd="0" parTransId="{214AFB54-F1C5-B14F-8696-6835531239A2}" sibTransId="{67420535-1BE6-F74D-B2EC-4BF8C05D04A2}"/>
    <dgm:cxn modelId="{52A2480E-CF5A-624F-92A4-CF303B96A77D}" srcId="{81E5FFD9-47B9-1F4D-94CE-A7753E866373}" destId="{32F3CA54-D207-B14F-80A6-BBF55E7BC033}" srcOrd="1" destOrd="0" parTransId="{E0BA7D61-89E0-0946-B551-78E8BE9C912A}" sibTransId="{AB674D37-1B6A-6144-8D81-7FD81672AA92}"/>
    <dgm:cxn modelId="{6EDDC883-BF20-E346-8B26-4DDDE0009483}" type="presOf" srcId="{81E5FFD9-47B9-1F4D-94CE-A7753E866373}" destId="{233DCDE8-2668-FD44-A044-286FCE4F66D2}" srcOrd="0" destOrd="0" presId="urn:microsoft.com/office/officeart/2005/8/layout/vList2"/>
    <dgm:cxn modelId="{E5B45926-3FCA-AF4B-8CD3-CAD641D42FBE}" type="presOf" srcId="{1262DD8D-9C20-8641-BBA0-D6C0CBE19BB8}" destId="{22DFABAC-42CB-FE40-A6F9-E9081E178E91}" srcOrd="0" destOrd="0" presId="urn:microsoft.com/office/officeart/2005/8/layout/vList2"/>
    <dgm:cxn modelId="{889DFE95-F092-4507-8B1B-B2F8D5507263}" type="presOf" srcId="{4F3E5D48-C5D7-4DD7-BD19-FB65A3E41879}" destId="{E2089F05-B077-446F-817F-9F602322D482}" srcOrd="0" destOrd="1" presId="urn:microsoft.com/office/officeart/2005/8/layout/vList2"/>
    <dgm:cxn modelId="{27644837-2CB6-46B2-A70E-B73C047205C0}" type="presOf" srcId="{32F3CA54-D207-B14F-80A6-BBF55E7BC033}" destId="{C56E09D6-15A5-4F2A-BF7F-BE02CD51FB6E}" srcOrd="0" destOrd="0"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AFF5F7A4-28A3-4BF9-BB6A-EBD53EF831DF}" type="presParOf" srcId="{233DCDE8-2668-FD44-A044-286FCE4F66D2}" destId="{C56E09D6-15A5-4F2A-BF7F-BE02CD51FB6E}" srcOrd="2" destOrd="0" presId="urn:microsoft.com/office/officeart/2005/8/layout/vList2"/>
    <dgm:cxn modelId="{FCE97530-8A1A-4DDF-8F8B-C7F172BED8DD}" type="presParOf" srcId="{233DCDE8-2668-FD44-A044-286FCE4F66D2}" destId="{E2089F05-B077-446F-817F-9F602322D482}"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dgm:spPr>
        <a:solidFill>
          <a:schemeClr val="accent1"/>
        </a:solidFill>
      </dgm:spPr>
      <dgm:t>
        <a:bodyPr/>
        <a:lstStyle/>
        <a:p>
          <a:r>
            <a:rPr lang="en-US" b="1" dirty="0" smtClean="0">
              <a:solidFill>
                <a:srgbClr val="0E0A99"/>
              </a:solidFill>
            </a:rPr>
            <a:t>Mutually exclusive roles</a:t>
          </a:r>
          <a:endParaRPr lang="en-US" b="1" dirty="0">
            <a:solidFill>
              <a:srgbClr val="0E0A99"/>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ln>
          <a:solidFill>
            <a:srgbClr val="0E0A99"/>
          </a:solidFill>
        </a:ln>
      </dgm:spPr>
      <dgm:t>
        <a:bodyPr/>
        <a:lstStyle/>
        <a:p>
          <a:r>
            <a:rPr lang="en-US"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ln>
          <a:solidFill>
            <a:srgbClr val="0E0A99"/>
          </a:solidFill>
        </a:ln>
      </dgm:spPr>
      <dgm:t>
        <a:bodyPr/>
        <a:lstStyle/>
        <a:p>
          <a:r>
            <a:rPr lang="en-US"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dgm:spPr>
        <a:solidFill>
          <a:schemeClr val="accent1"/>
        </a:solidFill>
      </dgm:spPr>
      <dgm:t>
        <a:bodyPr/>
        <a:lstStyle/>
        <a:p>
          <a:r>
            <a:rPr lang="en-US" b="1" dirty="0" smtClean="0">
              <a:solidFill>
                <a:srgbClr val="0E0A99"/>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dgm:spPr>
        <a:solidFill>
          <a:schemeClr val="accent1"/>
        </a:solidFill>
      </dgm:spPr>
      <dgm:t>
        <a:bodyPr/>
        <a:lstStyle/>
        <a:p>
          <a:r>
            <a:rPr lang="en-US" b="1" dirty="0" smtClean="0">
              <a:solidFill>
                <a:srgbClr val="0E0A99"/>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dgm:t>
        <a:bodyPr/>
        <a:lstStyle/>
        <a:p>
          <a:r>
            <a:rPr lang="en-US" dirty="0" smtClean="0">
              <a:latin typeface="+mj-lt"/>
            </a:rPr>
            <a:t>Dictates that a user can only be assigned to a particular role if it is already assigned to some other specified role</a:t>
          </a:r>
          <a:endParaRPr lang="en-US"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A6C74002-18AB-6A4F-820C-AA08092503A1}" type="presOf" srcId="{80F96D22-4E7E-3341-A7D8-B487468A9175}" destId="{B3DA0312-6C14-794F-9450-42306B982A54}" srcOrd="0" destOrd="1"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49CE8D12-7A4C-334C-B86D-9F9BBD34322A}" srcId="{0F904322-39EC-6042-9F9D-01A70AD35C61}" destId="{C0509ACD-9986-9049-ADCB-547C11F91FBE}" srcOrd="1" destOrd="0" parTransId="{E379AEC4-4AAC-D743-8673-0B767F06A143}" sibTransId="{542E846E-AB1F-3B44-B3FE-741187EBBAB5}"/>
    <dgm:cxn modelId="{2685A1D3-CDF2-434E-9950-1B5EF2A560A3}" type="presOf" srcId="{823A41DA-598C-B741-82AA-2ABD13A8CFDB}" destId="{3CA83575-2825-064D-9714-91CB3865778F}" srcOrd="0" destOrd="0" presId="urn:microsoft.com/office/officeart/2005/8/layout/hList1"/>
    <dgm:cxn modelId="{DBC68239-FC45-9947-9747-91D6CAD5FC8C}" type="presOf" srcId="{0F904322-39EC-6042-9F9D-01A70AD35C61}" destId="{EDF5F04F-B34B-A74A-8353-72114DD4C7D6}"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59D10ACE-E807-3D41-8F32-553756812D51}" type="presOf" srcId="{A35755F7-C086-624F-A232-56FBBCBC1040}" destId="{E058C3CE-5347-004C-9E78-C1CAA6CCCCF7}"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98F54B1A-199D-C241-921C-6F76A0A4F4BE}" srcId="{66F9BAB8-8F0B-7641-96F0-8BF3668DC9F9}" destId="{80F96D22-4E7E-3341-A7D8-B487468A9175}" srcOrd="1" destOrd="0" parTransId="{D5B9D770-FF28-F94C-898F-E01487A668D3}" sibTransId="{E7868F60-A5B8-3146-81A6-6D8A0DF95A2D}"/>
    <dgm:cxn modelId="{49857DF6-CD27-424C-9835-A1F61F2E5D13}" type="presOf" srcId="{A15B77F0-62BA-3C4B-A5FB-EFD8E47D2F74}" destId="{B3DA0312-6C14-794F-9450-42306B982A54}" srcOrd="0" destOrd="0" presId="urn:microsoft.com/office/officeart/2005/8/layout/hList1"/>
    <dgm:cxn modelId="{04E48F82-E70D-2E47-8F4E-80E7B46EA2D6}" srcId="{0F904322-39EC-6042-9F9D-01A70AD35C61}" destId="{AF09F7CA-85BE-1347-BF0F-003075D836F4}" srcOrd="2" destOrd="0" parTransId="{466F1949-9272-E24A-96DC-1F7131F2635E}" sibTransId="{8C856208-87AD-4B49-8EED-0AE756830871}"/>
    <dgm:cxn modelId="{83C4E248-1AE0-0F44-BF68-361BBB754082}" srcId="{66F9BAB8-8F0B-7641-96F0-8BF3668DC9F9}" destId="{A15B77F0-62BA-3C4B-A5FB-EFD8E47D2F74}" srcOrd="0" destOrd="0" parTransId="{58A01062-36FA-574B-A934-B24773714BF5}" sibTransId="{28B41BB9-15FB-844A-B134-E60F10923B79}"/>
    <dgm:cxn modelId="{16D0FD83-A774-3D46-8E44-90AF9F838E75}" type="presOf" srcId="{AF09F7CA-85BE-1347-BF0F-003075D836F4}" destId="{EC74B479-C31F-244B-B181-62591C6D9078}" srcOrd="0" destOrd="0" presId="urn:microsoft.com/office/officeart/2005/8/layout/hList1"/>
    <dgm:cxn modelId="{16C0B1A4-ADB3-7B40-8368-47E363A68FC1}" type="presOf" srcId="{C0509ACD-9986-9049-ADCB-547C11F91FBE}" destId="{B4833B63-7C23-0748-AB00-48522DF48DC1}" srcOrd="0" destOrd="0" presId="urn:microsoft.com/office/officeart/2005/8/layout/hList1"/>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custT="1"/>
      <dgm:spPr>
        <a:solidFill>
          <a:schemeClr val="accent6"/>
        </a:solidFill>
      </dgm:spPr>
      <dgm:t>
        <a:bodyPr/>
        <a:lstStyle/>
        <a:p>
          <a:pPr rtl="0"/>
          <a:r>
            <a:rPr lang="en-US" sz="1600" b="1" dirty="0" smtClean="0"/>
            <a:t>Can define authorizations that express conditions on properties of both the resource and the subject</a:t>
          </a:r>
          <a:endParaRPr lang="en-US" sz="1600" b="1"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1" dirty="0" smtClean="0"/>
            <a:t>Strength is its flexibility and expressive power</a:t>
          </a:r>
          <a:endParaRPr lang="en-US" b="1"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1" dirty="0" smtClean="0"/>
            <a:t>Main obstacle to its adoption in real systems has been concern about the performance impact of evaluating predicates on both resource and user properties for each access</a:t>
          </a:r>
          <a:endParaRPr lang="en-US" b="1"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1" dirty="0" smtClean="0"/>
            <a:t>Web services have been pioneering technologies through the introduction of the </a:t>
          </a:r>
          <a:r>
            <a:rPr lang="en-US" b="1" dirty="0" err="1" smtClean="0"/>
            <a:t>eXtensible</a:t>
          </a:r>
          <a:r>
            <a:rPr lang="en-US" b="1" dirty="0" smtClean="0"/>
            <a:t> Access Control Markup Language (XAMCL)</a:t>
          </a:r>
          <a:endParaRPr lang="en-US" b="1"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1" dirty="0" smtClean="0"/>
            <a:t>There is considerable interest in applying the model to cloud services</a:t>
          </a:r>
          <a:endParaRPr lang="en-US" b="1"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9A97CEEE-EFC0-C541-9852-DBB882C374D3}" type="presOf" srcId="{485D1C91-6B73-D64A-B23E-04566BC3748A}" destId="{47B96F38-26FC-BE41-A500-F5EB450121D8}"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94FDF1FA-64C1-7740-A047-F289C0C42B9A}" srcId="{485D1C91-6B73-D64A-B23E-04566BC3748A}" destId="{BB8A0D74-3C63-CF49-B3C5-FA471A6D594F}" srcOrd="0" destOrd="0" parTransId="{E64197CB-B392-C549-91F2-68AEFB5E867E}" sibTransId="{8B3DFF98-38C6-D84C-964E-A1699ED1BD33}"/>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5EDB3044-B21B-DE46-9842-9EEC413F3E97}" type="presOf" srcId="{E10A8ADF-E3D7-DC4C-8004-5E13179118FF}" destId="{86BAC080-CAC7-334F-A47F-247284CF062D}"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dgm:t>
        <a:bodyPr/>
        <a:lstStyle/>
        <a:p>
          <a:pPr rtl="0"/>
          <a:r>
            <a:rPr lang="en-US" sz="2400" b="1" dirty="0" smtClean="0">
              <a:solidFill>
                <a:srgbClr val="0E0A99"/>
              </a:solidFill>
            </a:rPr>
            <a:t>Subject attributes</a:t>
          </a:r>
          <a:endParaRPr lang="en-US" sz="2400" dirty="0">
            <a:solidFill>
              <a:srgbClr val="0E0A99"/>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rgbClr val="0E0A99"/>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smtClean="0">
              <a:latin typeface="+mj-lt"/>
              <a:cs typeface="Palatino Linotype (Body)"/>
            </a:rPr>
            <a:t>An object (or resource) is a passive information system-related entity 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dgm:t>
        <a:bodyPr/>
        <a:lstStyle/>
        <a:p>
          <a:pPr rtl="0"/>
          <a:r>
            <a:rPr lang="en-US" sz="2400" b="1" dirty="0" smtClean="0">
              <a:solidFill>
                <a:srgbClr val="0E0A99"/>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59B9C497-D074-4B66-87CD-B76827A9FAA9}">
      <dgm:prSet/>
      <dgm:spPr/>
      <dgm:t>
        <a:bodyPr/>
        <a:lstStyle/>
        <a:p>
          <a:pPr rtl="0">
            <a:spcAft>
              <a:spcPct val="15000"/>
            </a:spcAft>
          </a:pPr>
          <a:r>
            <a:rPr lang="en-US" b="0" dirty="0" smtClean="0">
              <a:latin typeface="+mj-lt"/>
            </a:rPr>
            <a:t>A stock brokerage system may specify that transactions are permitted only during 9am – 5pm, so time is part of </a:t>
          </a:r>
          <a:r>
            <a:rPr lang="en-US" b="0" dirty="0" err="1" smtClean="0">
              <a:latin typeface="+mj-lt"/>
            </a:rPr>
            <a:t>env</a:t>
          </a:r>
          <a:r>
            <a:rPr lang="en-US" b="0" dirty="0" smtClean="0">
              <a:latin typeface="+mj-lt"/>
            </a:rPr>
            <a:t> attributes</a:t>
          </a:r>
          <a:endParaRPr lang="en-US" b="0" dirty="0">
            <a:latin typeface="+mj-lt"/>
          </a:endParaRPr>
        </a:p>
      </dgm:t>
    </dgm:pt>
    <dgm:pt modelId="{B55F718F-0A06-4BBD-8533-0E2E898B51E1}" type="parTrans" cxnId="{2711E622-969D-4056-91C0-476FF315CA42}">
      <dgm:prSet/>
      <dgm:spPr/>
      <dgm:t>
        <a:bodyPr/>
        <a:lstStyle/>
        <a:p>
          <a:endParaRPr lang="zh-CN" altLang="en-US"/>
        </a:p>
      </dgm:t>
    </dgm:pt>
    <dgm:pt modelId="{F8C7AFB3-797A-40D7-BCC5-6466B2F59E0A}" type="sibTrans" cxnId="{2711E622-969D-4056-91C0-476FF315CA42}">
      <dgm:prSet/>
      <dgm:spPr/>
      <dgm:t>
        <a:bodyPr/>
        <a:lstStyle/>
        <a:p>
          <a:endParaRPr lang="zh-CN" alt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A5EB0631-12F6-B046-A1FD-D049E23B08F9}" type="presOf" srcId="{B451C9AF-C216-314E-9130-023EBF74715D}" destId="{36E5E7F1-34B4-4049-B517-21AD2FD3CAD9}" srcOrd="0" destOrd="0"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7CD39D4D-F9F2-D04E-8F85-9A74284D447A}" type="presOf" srcId="{611A172E-E398-094F-A51F-31DA7A8EEFC6}" destId="{5C9C9464-D886-F54D-81C1-ACA0089E829B}" srcOrd="0" destOrd="1"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8972381E-2710-5B4A-B001-F235D86D8D71}" srcId="{36BE4108-004A-B644-A402-E171986A3799}" destId="{611A172E-E398-094F-A51F-31DA7A8EEFC6}" srcOrd="1" destOrd="0" parTransId="{8416C1CB-B8F7-6141-B419-B5E73318F6D1}" sibTransId="{41DCC98F-1D61-4C44-A63F-904E93B0D19A}"/>
    <dgm:cxn modelId="{D8C7E0E5-2C9C-D647-99E2-B110A2E0864F}" srcId="{6897BF8E-6C2F-B641-BF47-07721A47AA7E}" destId="{B451C9AF-C216-314E-9130-023EBF74715D}" srcOrd="0" destOrd="0" parTransId="{F6F7C3A5-159E-BE49-8EEE-12C8FEBC5D02}" sibTransId="{EE0976A0-4120-1949-9EE7-A90EB60764AD}"/>
    <dgm:cxn modelId="{F6E1AEB7-4F1F-D145-A460-600648DB249D}" type="presOf" srcId="{73896295-24CF-8049-8D8E-121472B8EC15}" destId="{6D536E0F-208B-814D-8E8F-710E7FDA3193}" srcOrd="0" destOrd="1"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2711E622-969D-4056-91C0-476FF315CA42}" srcId="{6897BF8E-6C2F-B641-BF47-07721A47AA7E}" destId="{59B9C497-D074-4B66-87CD-B76827A9FAA9}" srcOrd="1" destOrd="0" parTransId="{B55F718F-0A06-4BBD-8533-0E2E898B51E1}" sibTransId="{F8C7AFB3-797A-40D7-BCC5-6466B2F59E0A}"/>
    <dgm:cxn modelId="{625E1A33-DA74-C54B-90C3-1DD8C4B54259}" type="presOf" srcId="{E655676A-4332-534B-9DAD-FF2689493212}" destId="{321A3381-433B-CE45-9F2A-F37F91C887F4}" srcOrd="0" destOrd="0"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1AE66826-40E2-F54C-BBE3-84A4D360BEBA}" type="presOf" srcId="{36BE4108-004A-B644-A402-E171986A3799}" destId="{9D77E78E-02AA-FD40-B2D6-2C660715F549}" srcOrd="0" destOrd="0" presId="urn:microsoft.com/office/officeart/2005/8/layout/chevron1"/>
    <dgm:cxn modelId="{E2D1AEE4-FC28-324E-8109-58F800E50D3C}" type="presOf" srcId="{0E5C6F4C-0BE0-474B-99BC-5436AAEEC2E8}" destId="{5C9C9464-D886-F54D-81C1-ACA0089E829B}" srcOrd="0" destOrd="0" presId="urn:microsoft.com/office/officeart/2005/8/layout/chevron1"/>
    <dgm:cxn modelId="{0D37D985-A79E-0947-A6D5-BDF449074239}" type="presOf" srcId="{6897BF8E-6C2F-B641-BF47-07721A47AA7E}" destId="{F404E2DB-56BA-4743-8145-F722FEBF52A5}" srcOrd="0" destOrd="0" presId="urn:microsoft.com/office/officeart/2005/8/layout/chevron1"/>
    <dgm:cxn modelId="{B0E04375-384F-334C-9722-F4DD22A8A8A1}" type="presOf" srcId="{416C4F13-053A-284B-9FDF-CE3E60E126BD}" destId="{2B893332-CC31-AD47-A87E-68D6D2786DE1}"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66E8BDD4-94A0-CD4E-9579-91E4BB59DC3E}" srcId="{36BE4108-004A-B644-A402-E171986A3799}" destId="{B1BCFFD0-E15F-334B-9912-90BD8162DC0C}" srcOrd="2" destOrd="0" parTransId="{4752109A-5C5C-F54B-9D96-89986F103046}" sibTransId="{CCB432BE-3440-4546-BB06-1B256CB6F92D}"/>
    <dgm:cxn modelId="{478A1533-BC27-1B47-84BB-3B789C21BE59}" type="presOf" srcId="{7CD3F8EC-6D5D-DC48-88CD-56515931E5A5}" destId="{6D536E0F-208B-814D-8E8F-710E7FDA3193}" srcOrd="0" destOrd="0" presId="urn:microsoft.com/office/officeart/2005/8/layout/chevron1"/>
    <dgm:cxn modelId="{B0D8464D-2EF5-304B-AD3E-648167E5AAC3}" type="presOf" srcId="{B1BCFFD0-E15F-334B-9912-90BD8162DC0C}" destId="{5C9C9464-D886-F54D-81C1-ACA0089E829B}" srcOrd="0" destOrd="2" presId="urn:microsoft.com/office/officeart/2005/8/layout/chevron1"/>
    <dgm:cxn modelId="{C791061E-7E49-5A40-831B-00CB18418DFB}" srcId="{416C4F13-053A-284B-9FDF-CE3E60E126BD}" destId="{36BE4108-004A-B644-A402-E171986A3799}" srcOrd="1" destOrd="0" parTransId="{9356FAC8-E20F-3445-8C1D-7A619E99CBBB}" sibTransId="{1965F033-108C-2444-9A02-528A40BF64B7}"/>
    <dgm:cxn modelId="{FF0B2153-60F4-4714-813F-E7D5DAEE8F5D}" type="presOf" srcId="{59B9C497-D074-4B66-87CD-B76827A9FAA9}" destId="{36E5E7F1-34B4-4049-B517-21AD2FD3CAD9}" srcOrd="0" destOrd="1" presId="urn:microsoft.com/office/officeart/2005/8/layout/chevron1"/>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custT="1"/>
      <dgm:spPr/>
      <dgm:t>
        <a:bodyPr/>
        <a:lstStyle/>
        <a:p>
          <a:pPr rtl="0"/>
          <a:r>
            <a:rPr lang="en-US" altLang="zh-CN" sz="1400" b="1" dirty="0" smtClean="0"/>
            <a:t>C</a:t>
          </a:r>
          <a:r>
            <a:rPr lang="en-US" sz="1400" b="1" dirty="0" smtClean="0"/>
            <a:t>ontrols access to objects by evaluating rules against the attributes of entities, operations, and the environment relevant to a request</a:t>
          </a:r>
          <a:endParaRPr lang="en-US" sz="1400" b="1" dirty="0"/>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dgm:t>
        <a:bodyPr/>
        <a:lstStyle/>
        <a:p>
          <a:pPr rtl="0"/>
          <a:r>
            <a:rPr lang="en-US" b="1" dirty="0" smtClean="0"/>
            <a:t>Relies upon the evaluation of attributes of the subject, attributes of the object, and a formal relationship or access control rule defining the allowable operations for subject-object attribute combinations in a given environment</a:t>
          </a:r>
          <a:endParaRPr lang="en-US" b="1" dirty="0"/>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custT="1"/>
      <dgm:spPr/>
      <dgm:t>
        <a:bodyPr/>
        <a:lstStyle/>
        <a:p>
          <a:pPr rtl="0"/>
          <a:r>
            <a:rPr lang="en-US" sz="1400" b="1" dirty="0" smtClean="0"/>
            <a:t>Systems are capable of enforcing DAC, RBAC, and MAC concepts</a:t>
          </a:r>
          <a:endParaRPr lang="en-US" sz="1400" b="1" dirty="0"/>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custT="1"/>
      <dgm:spPr/>
      <dgm:t>
        <a:bodyPr/>
        <a:lstStyle/>
        <a:p>
          <a:pPr rtl="0"/>
          <a:r>
            <a:rPr lang="en-US" sz="1400" b="1" dirty="0" smtClean="0"/>
            <a:t>Allows an unlimited number of attributes to be combined to satisfy any access control rule</a:t>
          </a:r>
          <a:endParaRPr lang="en-US" sz="1400" b="1" dirty="0"/>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2A9610D9-9367-B84E-B999-F809F0CCD460}" type="presOf" srcId="{2EA64861-9F11-464C-8527-5E644DE015DB}" destId="{DBAF79EF-AA51-0B47-9482-3F33F69DF262}"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5FFD1A79-8848-554C-80C0-C8343CB76CE8}" type="presOf" srcId="{29C8599A-9DAE-6347-9272-B9E56CA0103F}" destId="{F75D84C9-B96E-524B-908B-280859373854}" srcOrd="0" destOrd="0" presId="urn:microsoft.com/office/officeart/2005/8/layout/matrix3"/>
    <dgm:cxn modelId="{87ABD7AC-53D0-F64B-9DDC-C4F633647C60}" srcId="{2EA64861-9F11-464C-8527-5E644DE015DB}" destId="{BE11142B-2662-B24B-ACA3-70FF8C9AC3AD}" srcOrd="2" destOrd="0" parTransId="{9F45823F-30CE-9541-ADBC-92FCB189A749}" sibTransId="{AAFB64B5-007B-4440-8C42-21AD70E59526}"/>
    <dgm:cxn modelId="{A6521506-EDC5-1648-9811-FC5FC04084B8}" type="presOf" srcId="{459B97A6-1201-1A45-A3A2-8C9C1F04062A}" destId="{AC9C7A50-8C9C-4E47-A520-28266EEB0EA3}"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36EC973F-D70D-7642-A465-F45C5571E20C}" type="presOf" srcId="{BE11142B-2662-B24B-ACA3-70FF8C9AC3AD}" destId="{C23FB787-089E-1A45-A872-4BE881186789}" srcOrd="0" destOrd="0" presId="urn:microsoft.com/office/officeart/2005/8/layout/matrix3"/>
    <dgm:cxn modelId="{C6494A3E-BCFF-5940-8822-8B42E6EA0892}" type="presOf" srcId="{B0D043C5-2E53-F44F-B1E2-D217CE2EC5CB}" destId="{FC7BC191-5A0D-5C42-9891-7575B93DE362}"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custT="1"/>
      <dgm:spPr>
        <a:solidFill>
          <a:schemeClr val="accent4">
            <a:lumMod val="75000"/>
          </a:schemeClr>
        </a:solidFill>
      </dgm:spPr>
      <dgm:t>
        <a:bodyPr/>
        <a:lstStyle/>
        <a:p>
          <a:pPr rtl="0"/>
          <a:r>
            <a:rPr lang="en-US" sz="2800" dirty="0" smtClean="0"/>
            <a:t>A policy is a set of rules and relationships that govern allowable behavior within an organization, based on the privileges of subjects and how resources or objects are to be protected under which environment conditions</a:t>
          </a:r>
          <a:endParaRPr lang="en-US" sz="2800"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custT="1"/>
      <dgm:spPr/>
      <dgm:t>
        <a:bodyPr/>
        <a:lstStyle/>
        <a:p>
          <a:pPr rtl="0"/>
          <a:r>
            <a:rPr lang="en-US" sz="2400" dirty="0" smtClean="0"/>
            <a:t>Typically written from the perspective of the object that needs protecting and the privileges available to subjects</a:t>
          </a:r>
          <a:endParaRPr lang="en-US" sz="2400"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1"/>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1" custLinFactNeighborX="-657" custLinFactNeighborY="11597">
        <dgm:presLayoutVars>
          <dgm:bulletEnabled val="1"/>
        </dgm:presLayoutVars>
      </dgm:prSet>
      <dgm:spPr/>
      <dgm:t>
        <a:bodyPr/>
        <a:lstStyle/>
        <a:p>
          <a:endParaRPr lang="en-US"/>
        </a:p>
      </dgm:t>
    </dgm:pt>
  </dgm:ptLst>
  <dgm:cxnLst>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21059F6C-A44E-414D-8C1F-A9642268E6FE}" type="presOf" srcId="{51160165-6403-1842-A6F3-FF5EAF57242A}" destId="{D2511AE4-BFE2-8744-906F-66A587927B0C}"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Subject</a:t>
          </a:r>
          <a:endParaRPr lang="en-US" sz="3300" kern="1200" dirty="0"/>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An entity capable of accessing </a:t>
          </a:r>
          <a:r>
            <a:rPr lang="en-US" sz="1400" kern="1200" dirty="0" smtClean="0">
              <a:latin typeface="+mj-lt"/>
            </a:rPr>
            <a:t>objects</a:t>
          </a:r>
          <a:endParaRPr lang="en-US" sz="1400" kern="1200" dirty="0">
            <a:latin typeface="+mj-lt"/>
          </a:endParaRPr>
        </a:p>
      </dsp:txBody>
      <dsp:txXfrm>
        <a:off x="505577" y="1859007"/>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Object</a:t>
          </a:r>
          <a:endParaRPr lang="en-US" sz="3300" kern="1200" dirty="0"/>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A resource to which access is controlled</a:t>
          </a:r>
          <a:endParaRPr lang="en-US" sz="1600" kern="1200" dirty="0">
            <a:latin typeface="+mj-lt"/>
          </a:endParaRP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Entity used to contain and/or receive information</a:t>
          </a:r>
          <a:endParaRPr lang="en-US" sz="1600"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Access right</a:t>
          </a:r>
          <a:endParaRPr lang="en-US" sz="3300" kern="1200" dirty="0"/>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Describes the way in which a subject may access an object</a:t>
          </a:r>
          <a:endParaRPr lang="en-US" sz="1600" kern="1200" dirty="0">
            <a:latin typeface="+mj-lt"/>
          </a:endParaRP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rtl="0">
            <a:lnSpc>
              <a:spcPct val="90000"/>
            </a:lnSpc>
            <a:spcBef>
              <a:spcPct val="0"/>
            </a:spcBef>
            <a:spcAft>
              <a:spcPct val="35000"/>
            </a:spcAft>
          </a:pPr>
          <a:r>
            <a:rPr lang="en-US" sz="1800" kern="1200" dirty="0" smtClean="0">
              <a:latin typeface="+mj-lt"/>
              <a:cs typeface="Palatino Linotype (Body)"/>
            </a:rPr>
            <a:t>Could include:</a:t>
          </a:r>
          <a:endParaRPr lang="en-US" sz="1800"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kern="1200" dirty="0" smtClean="0">
              <a:latin typeface="+mj-lt"/>
              <a:cs typeface="Palatino Linotype (Body)"/>
            </a:rPr>
            <a:t>Read, Write, Execute, Delete, Create, </a:t>
          </a:r>
          <a:r>
            <a:rPr lang="en-US" sz="1200" kern="1200" dirty="0" smtClean="0">
              <a:latin typeface="+mj-lt"/>
            </a:rPr>
            <a:t>Search...</a:t>
          </a:r>
          <a:endParaRPr lang="en-US" sz="1200" kern="1200" dirty="0">
            <a:latin typeface="+mj-lt"/>
            <a:cs typeface="Palatino Linotype (Body)"/>
          </a:endParaRPr>
        </a:p>
      </dsp:txBody>
      <dsp:txXfrm>
        <a:off x="6382428" y="3328220"/>
        <a:ext cx="1811742" cy="110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Two definitions of access control are useful in understanding its scope.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NIST IR 7298, Glossary of Key Information Security Terms , defines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as the process of granting or denying specific requests to: (1) obtain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use information and related information processing services; and (2) enter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physical facilities.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RFC 4949, Internet Security Glossary , defines access control as a process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systems) according to that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view access control as the central element of computer security.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principal objectives of computer security are to prevent unauthorized users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gaining access to resources, to prevent legitimate users from accessing resources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unauthorized manner, and to enable legitimate users to access resources 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manner.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begin this chapter with an overview of some important concepts. Next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look at three widely used techniques for implementing access control policies. We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turn to a broader perspective of the overall management of access control using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credentials, and attributes. Finally, the concept of a trust framework is introduced.</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3808875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10</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pPr>
              <a:defRPr/>
            </a:pPr>
            <a:endParaRPr lang="en-US" altLang="zh-CN" b="0" dirty="0" smtClean="0"/>
          </a:p>
          <a:p>
            <a:pPr>
              <a:defRPr/>
            </a:pPr>
            <a:r>
              <a:rPr lang="en-US" altLang="zh-CN" b="0" dirty="0" smtClean="0"/>
              <a:t>From a logical or functional point of view, a separate access control module is</a:t>
            </a:r>
          </a:p>
          <a:p>
            <a:pPr>
              <a:defRPr/>
            </a:pPr>
            <a:r>
              <a:rPr lang="en-US" altLang="zh-CN" b="0" dirty="0" smtClean="0"/>
              <a:t>associated with each type of object (Figure 4.4). The module evaluates each request</a:t>
            </a:r>
          </a:p>
          <a:p>
            <a:pPr>
              <a:defRPr/>
            </a:pPr>
            <a:r>
              <a:rPr lang="en-US" altLang="zh-CN" b="0" dirty="0" smtClean="0"/>
              <a:t>by a subject to access an object to determine if the access right exists. An access</a:t>
            </a:r>
          </a:p>
          <a:p>
            <a:pPr>
              <a:defRPr/>
            </a:pPr>
            <a:r>
              <a:rPr lang="en-US" altLang="zh-CN" b="0" dirty="0" smtClean="0"/>
              <a:t>attempt triggers the following steps:</a:t>
            </a:r>
          </a:p>
          <a:p>
            <a:pPr>
              <a:defRPr/>
            </a:pPr>
            <a:endParaRPr lang="en-US" altLang="zh-CN" b="0" dirty="0" smtClean="0"/>
          </a:p>
          <a:p>
            <a:pPr>
              <a:defRPr/>
            </a:pPr>
            <a:r>
              <a:rPr lang="en-US" altLang="zh-CN" b="0" dirty="0" smtClean="0"/>
              <a:t>1. A subject </a:t>
            </a:r>
            <a:r>
              <a:rPr lang="en-US" altLang="zh-CN" b="0" i="1" dirty="0" smtClean="0"/>
              <a:t>S</a:t>
            </a:r>
            <a:r>
              <a:rPr lang="en-US" altLang="zh-CN" b="0" i="1" baseline="-25000" dirty="0" smtClean="0"/>
              <a:t>0</a:t>
            </a:r>
            <a:r>
              <a:rPr lang="en-US" altLang="zh-CN" b="0" i="1" dirty="0" smtClean="0"/>
              <a:t> issues a request of type α for object X.</a:t>
            </a:r>
          </a:p>
          <a:p>
            <a:pPr>
              <a:defRPr/>
            </a:pPr>
            <a:endParaRPr lang="en-US" altLang="zh-CN" b="0" dirty="0" smtClean="0"/>
          </a:p>
          <a:p>
            <a:pPr>
              <a:defRPr/>
            </a:pPr>
            <a:r>
              <a:rPr lang="en-US" altLang="zh-CN" b="0" dirty="0" smtClean="0"/>
              <a:t>2. The request causes the system (the operating system or an access control interface</a:t>
            </a:r>
          </a:p>
          <a:p>
            <a:pPr>
              <a:defRPr/>
            </a:pPr>
            <a:r>
              <a:rPr lang="en-US" altLang="zh-CN" b="0" dirty="0" smtClean="0"/>
              <a:t>module of some sort) to generate a message of the form (</a:t>
            </a:r>
            <a:r>
              <a:rPr lang="en-US" altLang="zh-CN" b="0" i="1" dirty="0" smtClean="0"/>
              <a:t>S</a:t>
            </a:r>
            <a:r>
              <a:rPr lang="en-US" altLang="zh-CN" b="0" i="1" baseline="-25000" dirty="0" smtClean="0"/>
              <a:t>0</a:t>
            </a:r>
            <a:r>
              <a:rPr lang="en-US" altLang="zh-CN" b="0" i="1" dirty="0" smtClean="0"/>
              <a:t>, α, X) to the</a:t>
            </a:r>
          </a:p>
          <a:p>
            <a:pPr>
              <a:defRPr/>
            </a:pPr>
            <a:r>
              <a:rPr lang="en-US" altLang="zh-CN" b="0" dirty="0" smtClean="0"/>
              <a:t>controller for </a:t>
            </a:r>
            <a:r>
              <a:rPr lang="en-US" altLang="zh-CN" b="0" i="1" dirty="0" smtClean="0"/>
              <a:t>X.</a:t>
            </a:r>
          </a:p>
          <a:p>
            <a:pPr>
              <a:defRPr/>
            </a:pPr>
            <a:endParaRPr lang="en-US" altLang="zh-CN" b="0" i="1" dirty="0" smtClean="0"/>
          </a:p>
          <a:p>
            <a:pPr>
              <a:defRPr/>
            </a:pPr>
            <a:r>
              <a:rPr lang="en-US" altLang="zh-CN" b="0" dirty="0" smtClean="0"/>
              <a:t>3. The controller interrogates the access matrix A to determine if α is in </a:t>
            </a:r>
            <a:r>
              <a:rPr lang="en-US" altLang="zh-CN" b="0" i="1" dirty="0" smtClean="0"/>
              <a:t>A[S</a:t>
            </a:r>
            <a:r>
              <a:rPr lang="en-US" altLang="zh-CN" b="0" i="1" baseline="-25000" dirty="0" smtClean="0"/>
              <a:t>0</a:t>
            </a:r>
            <a:r>
              <a:rPr lang="en-US" altLang="zh-CN" b="0" i="1" dirty="0" smtClean="0"/>
              <a:t>, X].</a:t>
            </a:r>
          </a:p>
          <a:p>
            <a:pPr>
              <a:defRPr/>
            </a:pPr>
            <a:r>
              <a:rPr lang="en-US" altLang="zh-CN" b="0" dirty="0" smtClean="0"/>
              <a:t>If so, the access is allowed; if not, the access is denied and a protection violation</a:t>
            </a:r>
          </a:p>
          <a:p>
            <a:pPr>
              <a:defRPr/>
            </a:pPr>
            <a:r>
              <a:rPr lang="en-US" altLang="zh-CN" b="0" dirty="0" smtClean="0"/>
              <a:t>occurs. The violation should trigger a warning and appropriate action.</a:t>
            </a:r>
          </a:p>
          <a:p>
            <a:endParaRPr lang="en-US" dirty="0" smtClean="0"/>
          </a:p>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extLst>
      <p:ext uri="{BB962C8B-B14F-4D97-AF65-F5344CB8AC3E}">
        <p14:creationId xmlns:p14="http://schemas.microsoft.com/office/powerpoint/2010/main" val="1473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dirty="0" smtClean="0"/>
              <a:t>The model also includes a set of rules that govern modifications to the access</a:t>
            </a:r>
          </a:p>
          <a:p>
            <a:pPr>
              <a:defRPr/>
            </a:pPr>
            <a:r>
              <a:rPr lang="en-US" dirty="0" smtClean="0"/>
              <a:t>matrix, shown in Table 4.2.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4.2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4.2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11</a:t>
            </a:fld>
            <a:endParaRPr lang="en-AU" smtClean="0"/>
          </a:p>
        </p:txBody>
      </p:sp>
    </p:spTree>
    <p:extLst>
      <p:ext uri="{BB962C8B-B14F-4D97-AF65-F5344CB8AC3E}">
        <p14:creationId xmlns:p14="http://schemas.microsoft.com/office/powerpoint/2010/main" val="247177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12</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dirty="0" smtClean="0">
              <a:latin typeface="Times New Roman" pitchFamily="-110" charset="0"/>
            </a:endParaRPr>
          </a:p>
        </p:txBody>
      </p:sp>
    </p:spTree>
    <p:extLst>
      <p:ext uri="{BB962C8B-B14F-4D97-AF65-F5344CB8AC3E}">
        <p14:creationId xmlns:p14="http://schemas.microsoft.com/office/powerpoint/2010/main" val="379074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13</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extLst>
      <p:ext uri="{BB962C8B-B14F-4D97-AF65-F5344CB8AC3E}">
        <p14:creationId xmlns:p14="http://schemas.microsoft.com/office/powerpoint/2010/main" val="371900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14</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extLst>
      <p:ext uri="{BB962C8B-B14F-4D97-AF65-F5344CB8AC3E}">
        <p14:creationId xmlns:p14="http://schemas.microsoft.com/office/powerpoint/2010/main" val="283924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15</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extLst>
      <p:ext uri="{BB962C8B-B14F-4D97-AF65-F5344CB8AC3E}">
        <p14:creationId xmlns:p14="http://schemas.microsoft.com/office/powerpoint/2010/main" val="279877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16</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p:txBody>
      </p:sp>
    </p:spTree>
    <p:extLst>
      <p:ext uri="{BB962C8B-B14F-4D97-AF65-F5344CB8AC3E}">
        <p14:creationId xmlns:p14="http://schemas.microsoft.com/office/powerpoint/2010/main" val="1783175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17</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altLang="zh-CN" dirty="0" smtClean="0"/>
              <a:t>This access scheme is adequate when file access requirements align with users</a:t>
            </a:r>
          </a:p>
          <a:p>
            <a:r>
              <a:rPr lang="en-US" altLang="zh-CN" dirty="0" smtClean="0"/>
              <a:t>and a modest number of groups of users. For example, suppose a user wants to give</a:t>
            </a:r>
          </a:p>
          <a:p>
            <a:r>
              <a:rPr lang="en-US" altLang="zh-CN" dirty="0" smtClean="0"/>
              <a:t>read access for file X to users A and B and read access for file Y to users B and C. We</a:t>
            </a:r>
          </a:p>
          <a:p>
            <a:r>
              <a:rPr lang="en-US" altLang="zh-CN" dirty="0" smtClean="0"/>
              <a:t>would need at least two user groups, and user B would need to belong to both groups</a:t>
            </a:r>
          </a:p>
          <a:p>
            <a:r>
              <a:rPr lang="en-US" altLang="zh-CN" dirty="0" smtClean="0"/>
              <a:t>in order to access the two files. However, if there are a large number of different</a:t>
            </a:r>
          </a:p>
          <a:p>
            <a:r>
              <a:rPr lang="en-US" altLang="zh-CN" dirty="0" smtClean="0"/>
              <a:t>groupings of users requiring a range of access rights to different files, then a very large</a:t>
            </a:r>
          </a:p>
          <a:p>
            <a:r>
              <a:rPr lang="en-US" altLang="zh-CN" dirty="0" smtClean="0"/>
              <a:t>number of groups may be needed to provide this. This rapidly becomes unwieldy and</a:t>
            </a:r>
          </a:p>
          <a:p>
            <a:r>
              <a:rPr lang="en-US" altLang="zh-CN" dirty="0" smtClean="0"/>
              <a:t>difficult to manage, even if possible at all. One way to overcome this problem is to use</a:t>
            </a:r>
          </a:p>
          <a:p>
            <a:r>
              <a:rPr lang="en-US" altLang="zh-CN" dirty="0" smtClean="0"/>
              <a:t>access control lists, which are provided in most modern UNIX systems.</a:t>
            </a:r>
          </a:p>
          <a:p>
            <a:endParaRPr lang="en-US" altLang="zh-CN" dirty="0" smtClean="0"/>
          </a:p>
          <a:p>
            <a:r>
              <a:rPr lang="en-US" altLang="zh-CN" dirty="0" smtClean="0"/>
              <a:t>A final point to note is that the traditional UNIX file access control scheme</a:t>
            </a:r>
          </a:p>
          <a:p>
            <a:r>
              <a:rPr lang="en-US" altLang="zh-CN" dirty="0" smtClean="0"/>
              <a:t>implements a simple protection domain structure. A domain is associated with the</a:t>
            </a:r>
          </a:p>
          <a:p>
            <a:r>
              <a:rPr lang="en-US" altLang="zh-CN" dirty="0" smtClean="0"/>
              <a:t>user, and switching the domain corresponds to changing the user ID temporarily.</a:t>
            </a:r>
            <a:endParaRPr lang="en-US" altLang="zh-CN" dirty="0" smtClean="0">
              <a:latin typeface="Times New Roman" pitchFamily="-110" charset="0"/>
            </a:endParaRPr>
          </a:p>
          <a:p>
            <a:endParaRPr lang="en-US" dirty="0" smtClean="0"/>
          </a:p>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extLst>
      <p:ext uri="{BB962C8B-B14F-4D97-AF65-F5344CB8AC3E}">
        <p14:creationId xmlns:p14="http://schemas.microsoft.com/office/powerpoint/2010/main" val="90047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18</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 </a:t>
            </a:r>
            <a:r>
              <a:rPr lang="en-US" i="1" dirty="0" smtClean="0"/>
              <a:t>Security Requirements for Cryptographic Modules (FIPS PUB 140-3,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val="3375590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19</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val="200025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2</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t>Figure 4.1 shows a broader context of access control. In addition to access</a:t>
            </a:r>
          </a:p>
          <a:p>
            <a:pPr eaLnBrk="1" hangingPunct="1"/>
            <a:r>
              <a:rPr lang="en-US" b="0" dirty="0" smtClean="0"/>
              <a:t>control, this context involves the following entities and functions:</a:t>
            </a:r>
          </a:p>
          <a:p>
            <a:pPr eaLnBrk="1" hangingPunct="1"/>
            <a:endParaRPr lang="en-US" b="0" dirty="0" smtClean="0"/>
          </a:p>
          <a:p>
            <a:pPr eaLnBrk="1" hangingPunct="1"/>
            <a:r>
              <a:rPr lang="en-US" b="0" dirty="0" smtClean="0"/>
              <a:t>• Authentication: Verification that the credentials of a user or other system</a:t>
            </a:r>
          </a:p>
          <a:p>
            <a:pPr eaLnBrk="1" hangingPunct="1"/>
            <a:r>
              <a:rPr lang="en-US" b="0" dirty="0" smtClean="0"/>
              <a:t>entity are valid.</a:t>
            </a:r>
          </a:p>
          <a:p>
            <a:pPr eaLnBrk="1" hangingPunct="1"/>
            <a:endParaRPr lang="en-US" b="0" dirty="0" smtClean="0"/>
          </a:p>
          <a:p>
            <a:pPr eaLnBrk="1" hangingPunct="1"/>
            <a:r>
              <a:rPr lang="en-US" b="0" dirty="0" smtClean="0"/>
              <a:t>Authorization: The granting of a right or permission to a system entity to</a:t>
            </a:r>
          </a:p>
          <a:p>
            <a:pPr eaLnBrk="1" hangingPunct="1"/>
            <a:r>
              <a:rPr lang="en-US" b="0" dirty="0" smtClean="0"/>
              <a:t>access a system resource. This function determines who is trusted for a given</a:t>
            </a:r>
          </a:p>
          <a:p>
            <a:pPr eaLnBrk="1" hangingPunct="1"/>
            <a:r>
              <a:rPr lang="en-US" b="0" dirty="0" smtClean="0"/>
              <a:t>purpose.</a:t>
            </a:r>
          </a:p>
          <a:p>
            <a:pPr eaLnBrk="1" hangingPunct="1"/>
            <a:endParaRPr lang="en-US" b="0" dirty="0" smtClean="0"/>
          </a:p>
          <a:p>
            <a:pPr eaLnBrk="1" hangingPunct="1"/>
            <a:r>
              <a:rPr lang="en-US" b="0" dirty="0" smtClean="0"/>
              <a:t>• Audit: An independent review and examination of system records and activities</a:t>
            </a:r>
          </a:p>
          <a:p>
            <a:pPr eaLnBrk="1" hangingPunct="1"/>
            <a:r>
              <a:rPr lang="en-US" b="0" dirty="0" smtClean="0"/>
              <a:t>in order to test for adequacy of system controls, to ensure compliance with</a:t>
            </a:r>
          </a:p>
          <a:p>
            <a:pPr eaLnBrk="1" hangingPunct="1"/>
            <a:r>
              <a:rPr lang="en-US" b="0" dirty="0" smtClean="0"/>
              <a:t>established policy and operational procedures, to detect breaches in security,</a:t>
            </a:r>
          </a:p>
          <a:p>
            <a:pPr eaLnBrk="1" hangingPunct="1"/>
            <a:r>
              <a:rPr lang="en-US" b="0" dirty="0" smtClean="0"/>
              <a:t>and to recommend any indicated changes in control, policy and procedures.</a:t>
            </a:r>
          </a:p>
          <a:p>
            <a:pPr eaLnBrk="1" hangingPunct="1"/>
            <a:endParaRPr lang="en-US" b="0" dirty="0" smtClean="0"/>
          </a:p>
          <a:p>
            <a:pPr eaLnBrk="1" hangingPunct="1"/>
            <a:r>
              <a:rPr lang="en-US" b="0" dirty="0" smtClean="0"/>
              <a:t>An access control mechanism mediates between a user (or a process executing</a:t>
            </a:r>
          </a:p>
          <a:p>
            <a:pPr eaLnBrk="1" hangingPunct="1"/>
            <a:r>
              <a:rPr lang="en-US" b="0" dirty="0" smtClean="0"/>
              <a:t>on behalf of a user) and system resources, such as applications, operating systems,</a:t>
            </a:r>
          </a:p>
          <a:p>
            <a:pPr eaLnBrk="1" hangingPunct="1"/>
            <a:r>
              <a:rPr lang="en-US" b="0" dirty="0" smtClean="0"/>
              <a:t>firewalls, routers, files, and databases. The system must first authenticate an entity</a:t>
            </a:r>
          </a:p>
          <a:p>
            <a:pPr eaLnBrk="1" hangingPunct="1"/>
            <a:r>
              <a:rPr lang="en-US" b="0" dirty="0" smtClean="0"/>
              <a:t>seeking access. Typically, the authentication function determines whether the user</a:t>
            </a:r>
          </a:p>
          <a:p>
            <a:pPr eaLnBrk="1" hangingPunct="1"/>
            <a:r>
              <a:rPr lang="en-US" b="0" dirty="0" smtClean="0"/>
              <a:t>is permitted to access the system at all. Then the access control function determines</a:t>
            </a:r>
          </a:p>
          <a:p>
            <a:pPr eaLnBrk="1" hangingPunct="1"/>
            <a:r>
              <a:rPr lang="en-US" b="0" dirty="0" smtClean="0"/>
              <a:t>if the specific requested access by this user is permitted. A security administrator</a:t>
            </a:r>
          </a:p>
          <a:p>
            <a:pPr eaLnBrk="1" hangingPunct="1"/>
            <a:r>
              <a:rPr lang="en-US" b="0" dirty="0" smtClean="0"/>
              <a:t>maintains an authorization database that specifies what type of access to which</a:t>
            </a:r>
          </a:p>
          <a:p>
            <a:pPr eaLnBrk="1" hangingPunct="1"/>
            <a:r>
              <a:rPr lang="en-US" b="0" dirty="0" smtClean="0"/>
              <a:t>resources is allowed for this user. The access control function consults this database</a:t>
            </a:r>
          </a:p>
          <a:p>
            <a:pPr eaLnBrk="1" hangingPunct="1"/>
            <a:r>
              <a:rPr lang="en-US" b="0" dirty="0" smtClean="0"/>
              <a:t>to determine whether to grant access. An auditing function monitors and keeps a</a:t>
            </a:r>
          </a:p>
          <a:p>
            <a:pPr eaLnBrk="1" hangingPunct="1"/>
            <a:r>
              <a:rPr lang="en-US" b="0" dirty="0" smtClean="0"/>
              <a:t>record of user accesses to system resources.</a:t>
            </a:r>
          </a:p>
          <a:p>
            <a:pPr eaLnBrk="1" hangingPunct="1"/>
            <a:endParaRPr lang="en-US" b="0" dirty="0" smtClean="0"/>
          </a:p>
          <a:p>
            <a:pPr eaLnBrk="1" hangingPunct="1"/>
            <a:r>
              <a:rPr lang="en-US" b="0" dirty="0" smtClean="0"/>
              <a:t>In the simple model of Figure 4.1, the access control function is shown as</a:t>
            </a:r>
          </a:p>
          <a:p>
            <a:pPr eaLnBrk="1" hangingPunct="1"/>
            <a:r>
              <a:rPr lang="en-US" b="0" dirty="0" smtClean="0"/>
              <a:t>a single logical module. In practice, a number of components may cooperatively</a:t>
            </a:r>
          </a:p>
          <a:p>
            <a:pPr eaLnBrk="1" hangingPunct="1"/>
            <a:r>
              <a:rPr lang="en-US" b="0" dirty="0" smtClean="0"/>
              <a:t>share the access control function. All operating systems have at least a rudimentary,</a:t>
            </a:r>
          </a:p>
          <a:p>
            <a:pPr eaLnBrk="1" hangingPunct="1"/>
            <a:r>
              <a:rPr lang="en-US" b="0" dirty="0" smtClean="0"/>
              <a:t>and in many cases a quite robust, access control component. Add-on security</a:t>
            </a:r>
          </a:p>
          <a:p>
            <a:pPr eaLnBrk="1" hangingPunct="1"/>
            <a:r>
              <a:rPr lang="en-US" b="0" dirty="0" smtClean="0"/>
              <a:t>packages can supplement the native access control capabilities of the OS. Particular</a:t>
            </a:r>
          </a:p>
          <a:p>
            <a:pPr eaLnBrk="1" hangingPunct="1"/>
            <a:r>
              <a:rPr lang="en-US" b="0" dirty="0" smtClean="0"/>
              <a:t>applications or utilities, such as a database management system, also incorporate</a:t>
            </a:r>
          </a:p>
          <a:p>
            <a:pPr eaLnBrk="1" hangingPunct="1"/>
            <a:r>
              <a:rPr lang="en-US" b="0" dirty="0" smtClean="0"/>
              <a:t>access control functions. External devices, such as firewalls, can also provide access</a:t>
            </a:r>
          </a:p>
          <a:p>
            <a:pPr eaLnBrk="1" hangingPunct="1"/>
            <a:r>
              <a:rPr lang="en-US" b="0" dirty="0" smtClean="0"/>
              <a:t>control services.</a:t>
            </a:r>
            <a:endParaRPr lang="en-US" b="0" dirty="0" smtClean="0">
              <a:latin typeface="Times New Roman" pitchFamily="-110" charset="0"/>
            </a:endParaRPr>
          </a:p>
        </p:txBody>
      </p:sp>
    </p:spTree>
    <p:extLst>
      <p:ext uri="{BB962C8B-B14F-4D97-AF65-F5344CB8AC3E}">
        <p14:creationId xmlns:p14="http://schemas.microsoft.com/office/powerpoint/2010/main" val="1820381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20</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4.3.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Base Model—RBAC</a:t>
            </a:r>
            <a:r>
              <a:rPr lang="en-US" b="0" baseline="-25000" dirty="0" smtClean="0"/>
              <a:t>0</a:t>
            </a:r>
            <a:r>
              <a:rPr lang="en-US" b="0" dirty="0" smtClean="0"/>
              <a:t> Figure 4.9b,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User: An individual that has access to this computer system. Each individual</a:t>
            </a:r>
          </a:p>
          <a:p>
            <a:r>
              <a:rPr lang="en-US" b="0" dirty="0" smtClean="0"/>
              <a:t>has an associated user ID.</a:t>
            </a:r>
          </a:p>
          <a:p>
            <a:endParaRPr lang="en-US" b="0" dirty="0" smtClean="0"/>
          </a:p>
          <a:p>
            <a:r>
              <a:rPr lang="en-US" b="0" dirty="0" smtClean="0"/>
              <a:t>Role: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Permission: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0" dirty="0" smtClean="0"/>
              <a:t>• Session: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val="409390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21</a:t>
            </a:fld>
            <a:endParaRPr lang="en-AU" smtClean="0"/>
          </a:p>
        </p:txBody>
      </p:sp>
    </p:spTree>
    <p:extLst>
      <p:ext uri="{BB962C8B-B14F-4D97-AF65-F5344CB8AC3E}">
        <p14:creationId xmlns:p14="http://schemas.microsoft.com/office/powerpoint/2010/main" val="1715585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22</a:t>
            </a:fld>
            <a:endParaRPr lang="en-AU" smtClean="0"/>
          </a:p>
        </p:txBody>
      </p:sp>
    </p:spTree>
    <p:extLst>
      <p:ext uri="{BB962C8B-B14F-4D97-AF65-F5344CB8AC3E}">
        <p14:creationId xmlns:p14="http://schemas.microsoft.com/office/powerpoint/2010/main" val="139127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0" dirty="0" smtClean="0"/>
              <a:t>Mutually exclusive roles 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0" dirty="0" smtClean="0"/>
              <a:t>Cardinality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prerequisite,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23</a:t>
            </a:fld>
            <a:endParaRPr lang="en-AU" smtClean="0"/>
          </a:p>
        </p:txBody>
      </p:sp>
    </p:spTree>
    <p:extLst>
      <p:ext uri="{BB962C8B-B14F-4D97-AF65-F5344CB8AC3E}">
        <p14:creationId xmlns:p14="http://schemas.microsoft.com/office/powerpoint/2010/main" val="1239453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24</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Subject attributes: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Object attributes: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Environment attributes: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25</a:t>
            </a:fld>
            <a:endParaRPr lang="en-AU" smtClean="0"/>
          </a:p>
        </p:txBody>
      </p:sp>
    </p:spTree>
    <p:extLst>
      <p:ext uri="{BB962C8B-B14F-4D97-AF65-F5344CB8AC3E}">
        <p14:creationId xmlns:p14="http://schemas.microsoft.com/office/powerpoint/2010/main" val="3993989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subjectobject</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26</a:t>
            </a:fld>
            <a:endParaRPr lang="en-AU" smtClean="0"/>
          </a:p>
        </p:txBody>
      </p:sp>
    </p:spTree>
    <p:extLst>
      <p:ext uri="{BB962C8B-B14F-4D97-AF65-F5344CB8AC3E}">
        <p14:creationId xmlns:p14="http://schemas.microsoft.com/office/powerpoint/2010/main" val="4181183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27</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extLst>
      <p:ext uri="{BB962C8B-B14F-4D97-AF65-F5344CB8AC3E}">
        <p14:creationId xmlns:p14="http://schemas.microsoft.com/office/powerpoint/2010/main" val="2502165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policy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privileges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rights , authorizations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entitlements . Policy is typically written from the perspective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28</a:t>
            </a:fld>
            <a:endParaRPr lang="en-AU" smtClean="0"/>
          </a:p>
        </p:txBody>
      </p:sp>
    </p:spTree>
    <p:extLst>
      <p:ext uri="{BB962C8B-B14F-4D97-AF65-F5344CB8AC3E}">
        <p14:creationId xmlns:p14="http://schemas.microsoft.com/office/powerpoint/2010/main" val="123759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29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4 </a:t>
            </a:r>
            <a:r>
              <a:rPr lang="en-US" dirty="0">
                <a:latin typeface="Times New Roman" pitchFamily="-107" charset="0"/>
              </a:rPr>
              <a:t>summary.</a:t>
            </a:r>
          </a:p>
        </p:txBody>
      </p:sp>
    </p:spTree>
    <p:extLst>
      <p:ext uri="{BB962C8B-B14F-4D97-AF65-F5344CB8AC3E}">
        <p14:creationId xmlns:p14="http://schemas.microsoft.com/office/powerpoint/2010/main" val="341834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3</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Discretionary access control (DAC):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Mandatory access control (MAC):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Role-based access control (RBAC):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Attribute-based access control (ABAC):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13.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val="343423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4</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subject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Owner: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Group: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World: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object 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access right 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Read: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Write: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Execute: User may execute specified programs.</a:t>
            </a:r>
          </a:p>
          <a:p>
            <a:pPr eaLnBrk="1" hangingPunct="1"/>
            <a:endParaRPr lang="en-US" b="0" dirty="0" smtClean="0"/>
          </a:p>
          <a:p>
            <a:pPr eaLnBrk="1" hangingPunct="1"/>
            <a:r>
              <a:rPr lang="en-US" b="0" dirty="0" smtClean="0"/>
              <a:t>• Delete: User may delete certain system resources, such as files or records.</a:t>
            </a:r>
          </a:p>
          <a:p>
            <a:pPr eaLnBrk="1" hangingPunct="1"/>
            <a:endParaRPr lang="en-US" b="0" dirty="0" smtClean="0"/>
          </a:p>
          <a:p>
            <a:pPr eaLnBrk="1" hangingPunct="1"/>
            <a:r>
              <a:rPr lang="en-US" b="0" dirty="0" smtClean="0"/>
              <a:t>• Create: User may create new files, records, or fields.</a:t>
            </a:r>
          </a:p>
          <a:p>
            <a:pPr eaLnBrk="1" hangingPunct="1"/>
            <a:endParaRPr lang="en-US" b="0" dirty="0" smtClean="0"/>
          </a:p>
          <a:p>
            <a:pPr eaLnBrk="1" hangingPunct="1"/>
            <a:r>
              <a:rPr lang="en-US" b="0" dirty="0" smtClean="0"/>
              <a:t>• Search: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392491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5</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0" dirty="0" smtClean="0"/>
              <a:t>access matrix.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val="96140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6</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val="9616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7</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p>
          <a:p>
            <a:r>
              <a:rPr lang="en-US" b="0" dirty="0" smtClean="0"/>
              <a:t>in one of two ways. The matrix may be decomposed by columns, yielding</a:t>
            </a:r>
          </a:p>
          <a:p>
            <a:r>
              <a:rPr lang="en-US" b="0" dirty="0" smtClean="0"/>
              <a:t>access control lists (ACLs); see Figure 4.2b. For each object, an ACL lists users and</a:t>
            </a:r>
          </a:p>
          <a:p>
            <a:r>
              <a:rPr lang="en-US" b="0" dirty="0" smtClean="0"/>
              <a:t>their permitted access rights. The ACL may contain a default, or public, entry. This</a:t>
            </a:r>
          </a:p>
          <a:p>
            <a:r>
              <a:rPr lang="en-US" b="0" dirty="0" smtClean="0"/>
              <a:t>allows users that are not explicitly listed as having special rights to have a default</a:t>
            </a:r>
          </a:p>
          <a:p>
            <a:r>
              <a:rPr lang="en-US" b="0" dirty="0" smtClean="0"/>
              <a:t>set of rights. The default set of rights should always follow the rule of least privilege</a:t>
            </a:r>
          </a:p>
          <a:p>
            <a:r>
              <a:rPr lang="en-US" b="0" dirty="0" smtClean="0"/>
              <a:t>or read-only access, whichever is applicable. Elements of the list may include</a:t>
            </a:r>
          </a:p>
          <a:p>
            <a:r>
              <a:rPr lang="en-US" b="0" dirty="0" smtClean="0"/>
              <a:t>individual users as well as groups of users.</a:t>
            </a:r>
          </a:p>
          <a:p>
            <a:endParaRPr lang="en-US" b="0" dirty="0" smtClean="0"/>
          </a:p>
          <a:p>
            <a:r>
              <a:rPr lang="en-US" b="0" dirty="0" smtClean="0"/>
              <a:t>When it is desired to determine which subjects have which access rights to a particular</a:t>
            </a:r>
          </a:p>
          <a:p>
            <a:r>
              <a:rPr lang="en-US" b="0" dirty="0" smtClean="0"/>
              <a:t>resource, </a:t>
            </a:r>
            <a:r>
              <a:rPr lang="en-US" b="0" dirty="0" err="1" smtClean="0"/>
              <a:t>ACLs</a:t>
            </a:r>
            <a:r>
              <a:rPr lang="en-US" b="0" dirty="0" smtClean="0"/>
              <a:t> are convenient, because each ACL provides the information</a:t>
            </a:r>
          </a:p>
          <a:p>
            <a:r>
              <a:rPr lang="en-US" b="0" dirty="0" smtClean="0"/>
              <a:t>for a given resource. However, this data structure is not convenient for determining</a:t>
            </a:r>
          </a:p>
          <a:p>
            <a:r>
              <a:rPr lang="en-US" b="0" dirty="0" smtClean="0"/>
              <a:t>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capability tickets  (Figure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val="240434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8</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t>
            </a:r>
            <a:r>
              <a:rPr lang="en-US" dirty="0" err="1" smtClean="0"/>
              <a:t>ACLs</a:t>
            </a:r>
            <a:r>
              <a:rPr lang="en-US" dirty="0" smtClean="0"/>
              <a:t> or capability lists (Table 4.1). An authorization</a:t>
            </a:r>
          </a:p>
          <a:p>
            <a:r>
              <a:rPr lang="en-US" dirty="0" smtClean="0"/>
              <a:t>table contains one row for one access right of one subject to one resource.</a:t>
            </a:r>
          </a:p>
          <a:p>
            <a:r>
              <a:rPr lang="en-US" dirty="0" smtClean="0"/>
              <a:t>Sorting or accessing the table by subject is equivalent to a capability list. Sorting or</a:t>
            </a:r>
          </a:p>
          <a:p>
            <a:r>
              <a:rPr lang="en-US" dirty="0" smtClean="0"/>
              <a:t>accessing the table by object is equivalent to an ACL. A relational database can</a:t>
            </a:r>
          </a:p>
          <a:p>
            <a:r>
              <a:rPr lang="en-US" dirty="0" smtClean="0"/>
              <a:t>easily implement an authorization table of this type.</a:t>
            </a:r>
          </a:p>
        </p:txBody>
      </p:sp>
    </p:spTree>
    <p:extLst>
      <p:ext uri="{BB962C8B-B14F-4D97-AF65-F5344CB8AC3E}">
        <p14:creationId xmlns:p14="http://schemas.microsoft.com/office/powerpoint/2010/main" val="303101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Processes: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Devices: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Memory locations or regions: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Subjects: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2</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9</a:t>
            </a:fld>
            <a:endParaRPr lang="en-AU" smtClean="0"/>
          </a:p>
        </p:txBody>
      </p:sp>
    </p:spTree>
    <p:extLst>
      <p:ext uri="{BB962C8B-B14F-4D97-AF65-F5344CB8AC3E}">
        <p14:creationId xmlns:p14="http://schemas.microsoft.com/office/powerpoint/2010/main" val="1317695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package" Target="../embeddings/Microsoft_Word___1.docx"/></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13514" b="5235"/>
          <a:stretch/>
        </p:blipFill>
        <p:spPr>
          <a:xfrm>
            <a:off x="107504" y="0"/>
            <a:ext cx="6478805" cy="6812384"/>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6586309" y="764704"/>
            <a:ext cx="2557691" cy="6093296"/>
          </a:xfrm>
          <a:prstGeom prst="rect">
            <a:avLst/>
          </a:prstGeom>
        </p:spPr>
        <p:txBody>
          <a:bodyPr wrap="square"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altLang="zh-CN" sz="1400" dirty="0"/>
              <a:t>1. </a:t>
            </a:r>
            <a:r>
              <a:rPr lang="en-US" altLang="zh-CN" sz="1400" dirty="0" smtClean="0"/>
              <a:t>Subject </a:t>
            </a:r>
            <a:r>
              <a:rPr lang="en-US" altLang="zh-CN" sz="1400" i="1" dirty="0" smtClean="0"/>
              <a:t>S</a:t>
            </a:r>
            <a:r>
              <a:rPr lang="en-US" altLang="zh-CN" sz="1400" i="1" baseline="-25000" dirty="0" smtClean="0"/>
              <a:t>0</a:t>
            </a:r>
            <a:r>
              <a:rPr lang="en-US" altLang="zh-CN" sz="1400" i="1" dirty="0" smtClean="0"/>
              <a:t> </a:t>
            </a:r>
            <a:r>
              <a:rPr lang="en-US" altLang="zh-CN" sz="1400" i="1" dirty="0"/>
              <a:t>issues a request of type α for object X.</a:t>
            </a:r>
          </a:p>
          <a:p>
            <a:pPr>
              <a:defRPr/>
            </a:pPr>
            <a:r>
              <a:rPr lang="en-US" altLang="zh-CN" sz="1400" dirty="0" smtClean="0"/>
              <a:t>2</a:t>
            </a:r>
            <a:r>
              <a:rPr lang="en-US" altLang="zh-CN" sz="1400" dirty="0"/>
              <a:t>. The request causes the system </a:t>
            </a:r>
            <a:r>
              <a:rPr lang="en-US" altLang="zh-CN" sz="1400" dirty="0" smtClean="0"/>
              <a:t>to </a:t>
            </a:r>
            <a:r>
              <a:rPr lang="en-US" altLang="zh-CN" sz="1400" dirty="0"/>
              <a:t>generate a message of the form (</a:t>
            </a:r>
            <a:r>
              <a:rPr lang="en-US" altLang="zh-CN" sz="1400" i="1" dirty="0"/>
              <a:t>S</a:t>
            </a:r>
            <a:r>
              <a:rPr lang="en-US" altLang="zh-CN" sz="1400" i="1" baseline="-25000" dirty="0"/>
              <a:t>0</a:t>
            </a:r>
            <a:r>
              <a:rPr lang="en-US" altLang="zh-CN" sz="1400" i="1" dirty="0"/>
              <a:t>, α, X) to </a:t>
            </a:r>
            <a:r>
              <a:rPr lang="en-US" altLang="zh-CN" sz="1400" i="1" dirty="0" smtClean="0"/>
              <a:t>the </a:t>
            </a:r>
            <a:r>
              <a:rPr lang="en-US" altLang="zh-CN" sz="1400" dirty="0" smtClean="0"/>
              <a:t>controller </a:t>
            </a:r>
            <a:r>
              <a:rPr lang="en-US" altLang="zh-CN" sz="1400" dirty="0"/>
              <a:t>for </a:t>
            </a:r>
            <a:r>
              <a:rPr lang="en-US" altLang="zh-CN" sz="1400" i="1" dirty="0"/>
              <a:t>X.</a:t>
            </a:r>
          </a:p>
          <a:p>
            <a:pPr>
              <a:defRPr/>
            </a:pPr>
            <a:r>
              <a:rPr lang="en-US" altLang="zh-CN" sz="1400" dirty="0" smtClean="0"/>
              <a:t>3</a:t>
            </a:r>
            <a:r>
              <a:rPr lang="en-US" altLang="zh-CN" sz="1400" dirty="0"/>
              <a:t>. The controller interrogates the access matrix A to determine if α is in </a:t>
            </a:r>
            <a:r>
              <a:rPr lang="en-US" altLang="zh-CN" sz="1400" i="1" dirty="0"/>
              <a:t>A[S</a:t>
            </a:r>
            <a:r>
              <a:rPr lang="en-US" altLang="zh-CN" sz="1400" i="1" baseline="-25000" dirty="0"/>
              <a:t>0</a:t>
            </a:r>
            <a:r>
              <a:rPr lang="en-US" altLang="zh-CN" sz="1400" i="1" dirty="0"/>
              <a:t>, X</a:t>
            </a:r>
            <a:r>
              <a:rPr lang="en-US" altLang="zh-CN" sz="1400" i="1" dirty="0" smtClean="0"/>
              <a:t>]. </a:t>
            </a:r>
            <a:r>
              <a:rPr lang="en-US" altLang="zh-CN" sz="1400" dirty="0" smtClean="0"/>
              <a:t>If </a:t>
            </a:r>
            <a:r>
              <a:rPr lang="en-US" altLang="zh-CN" sz="1400" dirty="0"/>
              <a:t>so, the access is allowed; if not, the access is denied and a protection </a:t>
            </a:r>
            <a:r>
              <a:rPr lang="en-US" altLang="zh-CN" sz="1400" dirty="0" smtClean="0"/>
              <a:t>violation occurs</a:t>
            </a:r>
            <a:r>
              <a:rPr lang="en-US" altLang="zh-CN" sz="1400" dirty="0"/>
              <a:t>. </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p:cTn id="17"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p:cTn id="27"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graphicFrame>
        <p:nvGraphicFramePr>
          <p:cNvPr id="3" name="Object 2"/>
          <p:cNvGraphicFramePr>
            <a:graphicFrameLocks noChangeAspect="1"/>
          </p:cNvGraphicFramePr>
          <p:nvPr>
            <p:extLst/>
          </p:nvPr>
        </p:nvGraphicFramePr>
        <p:xfrm>
          <a:off x="107504" y="404664"/>
          <a:ext cx="7602220" cy="6237312"/>
        </p:xfrm>
        <a:graphic>
          <a:graphicData uri="http://schemas.openxmlformats.org/presentationml/2006/ole">
            <mc:AlternateContent xmlns:mc="http://schemas.openxmlformats.org/markup-compatibility/2006">
              <mc:Choice xmlns:v="urn:schemas-microsoft-com:vml" Requires="v">
                <p:oleObj spid="_x0000_s45059" name="Document" r:id="rId4" imgW="6083076" imgH="4990916" progId="Word.Document.12">
                  <p:embed/>
                </p:oleObj>
              </mc:Choice>
              <mc:Fallback>
                <p:oleObj name="Document" r:id="rId4" imgW="6083076" imgH="4990916"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04664"/>
                        <a:ext cx="7602220" cy="6237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4.2</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5" name="矩形标注 4"/>
          <p:cNvSpPr/>
          <p:nvPr/>
        </p:nvSpPr>
        <p:spPr>
          <a:xfrm>
            <a:off x="3707903" y="5517232"/>
            <a:ext cx="1008113" cy="396624"/>
          </a:xfrm>
          <a:prstGeom prst="wedgeRectCallout">
            <a:avLst>
              <a:gd name="adj1" fmla="val -51074"/>
              <a:gd name="adj2" fmla="val 72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Should </a:t>
            </a:r>
            <a:r>
              <a:rPr lang="en-US" altLang="zh-CN" sz="1400" dirty="0" smtClean="0"/>
              <a:t>be </a:t>
            </a:r>
            <a:r>
              <a:rPr lang="en-US" altLang="zh-CN" sz="1400" dirty="0" smtClean="0"/>
              <a:t>control</a:t>
            </a:r>
            <a:endParaRPr lang="zh-CN" altLang="en-US" sz="1400" dirty="0"/>
          </a:p>
        </p:txBody>
      </p:sp>
      <p:sp>
        <p:nvSpPr>
          <p:cNvPr id="7" name="矩形标注 6"/>
          <p:cNvSpPr/>
          <p:nvPr/>
        </p:nvSpPr>
        <p:spPr>
          <a:xfrm>
            <a:off x="7118388" y="5551403"/>
            <a:ext cx="1008113" cy="396624"/>
          </a:xfrm>
          <a:prstGeom prst="wedgeRectCallout">
            <a:avLst>
              <a:gd name="adj1" fmla="val -51074"/>
              <a:gd name="adj2" fmla="val 72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Should </a:t>
            </a:r>
            <a:r>
              <a:rPr lang="en-US" altLang="zh-CN" sz="1400" dirty="0" smtClean="0"/>
              <a:t>be subject S</a:t>
            </a:r>
            <a:endParaRPr lang="zh-CN" altLang="en-US" sz="1400" dirty="0"/>
          </a:p>
        </p:txBody>
      </p:sp>
      <p:sp>
        <p:nvSpPr>
          <p:cNvPr id="8" name="矩形标注 7"/>
          <p:cNvSpPr/>
          <p:nvPr/>
        </p:nvSpPr>
        <p:spPr>
          <a:xfrm>
            <a:off x="4572000" y="4953336"/>
            <a:ext cx="1008113" cy="396624"/>
          </a:xfrm>
          <a:prstGeom prst="wedgeRectCallout">
            <a:avLst>
              <a:gd name="adj1" fmla="val 110565"/>
              <a:gd name="adj2" fmla="val 7548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Should </a:t>
            </a:r>
            <a:r>
              <a:rPr lang="en-US" altLang="zh-CN" sz="1400" dirty="0" smtClean="0"/>
              <a:t>be subject S</a:t>
            </a:r>
            <a:endParaRPr lang="zh-CN" altLang="en-US" sz="1400" dirty="0"/>
          </a:p>
        </p:txBody>
      </p:sp>
    </p:spTree>
    <p:extLst>
      <p:ext uri="{BB962C8B-B14F-4D97-AF65-F5344CB8AC3E}">
        <p14:creationId xmlns:p14="http://schemas.microsoft.com/office/powerpoint/2010/main" val="2237005663"/>
      </p:ext>
    </p:extLst>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243408"/>
            <a:ext cx="8229600" cy="1600200"/>
          </a:xfrm>
        </p:spPr>
        <p:txBody>
          <a:bodyPr wrap="square" numCol="1" anchorCtr="0" compatLnSpc="1">
            <a:prstTxWarp prst="textNoShape">
              <a:avLst/>
            </a:prstTxWarp>
          </a:bodyPr>
          <a:lstStyle/>
          <a:p>
            <a:pPr eaLnBrk="1" hangingPunct="1">
              <a:defRPr/>
            </a:pPr>
            <a:r>
              <a:rPr lang="en-US" dirty="0" smtClean="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Table 4.2 Explanations</a:t>
            </a:r>
            <a:endPar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sp>
        <p:nvSpPr>
          <p:cNvPr id="231427" name="Rectangle 3"/>
          <p:cNvSpPr>
            <a:spLocks noGrp="1" noChangeArrowheads="1"/>
          </p:cNvSpPr>
          <p:nvPr>
            <p:ph idx="1"/>
          </p:nvPr>
        </p:nvSpPr>
        <p:spPr>
          <a:xfrm>
            <a:off x="0" y="1356792"/>
            <a:ext cx="9144000" cy="5501208"/>
          </a:xfrm>
        </p:spPr>
        <p:txBody>
          <a:bodyPr wrap="square" numCol="1" anchor="t" anchorCtr="0" compatLnSpc="1">
            <a:prstTxWarp prst="textNoShape">
              <a:avLst/>
            </a:prstTxWarp>
            <a:normAutofit fontScale="85000" lnSpcReduction="20000"/>
          </a:bodyPr>
          <a:lstStyle/>
          <a:p>
            <a:pPr>
              <a:defRPr/>
            </a:pPr>
            <a:r>
              <a:rPr lang="en-US" altLang="zh-CN" sz="2000" dirty="0"/>
              <a:t>The first three rules deal with transferring, granting, and deleting access rights.</a:t>
            </a:r>
          </a:p>
          <a:p>
            <a:pPr>
              <a:defRPr/>
            </a:pPr>
            <a:r>
              <a:rPr lang="en-US" altLang="zh-CN" sz="2000" dirty="0" smtClean="0"/>
              <a:t>R1: If </a:t>
            </a:r>
            <a:r>
              <a:rPr lang="en-US" altLang="zh-CN" sz="2000" dirty="0"/>
              <a:t>the entry α* exists in </a:t>
            </a:r>
            <a:r>
              <a:rPr lang="en-US" altLang="zh-CN" sz="2000" i="1" dirty="0"/>
              <a:t>A[S</a:t>
            </a:r>
            <a:r>
              <a:rPr lang="en-US" altLang="zh-CN" sz="2000" i="1" baseline="-25000" dirty="0"/>
              <a:t>0</a:t>
            </a:r>
            <a:r>
              <a:rPr lang="en-US" altLang="zh-CN" sz="2000" i="1" dirty="0"/>
              <a:t>, X</a:t>
            </a:r>
            <a:r>
              <a:rPr lang="en-US" altLang="zh-CN" sz="2000" i="1" dirty="0" smtClean="0"/>
              <a:t>], then </a:t>
            </a:r>
            <a:r>
              <a:rPr lang="en-US" altLang="zh-CN" sz="2000" i="1" dirty="0"/>
              <a:t>S</a:t>
            </a:r>
            <a:r>
              <a:rPr lang="en-US" altLang="zh-CN" sz="2000" i="1" baseline="-25000" dirty="0"/>
              <a:t>0</a:t>
            </a:r>
            <a:r>
              <a:rPr lang="en-US" altLang="zh-CN" sz="2000" i="1" dirty="0"/>
              <a:t> has access right α </a:t>
            </a:r>
            <a:r>
              <a:rPr lang="en-US" altLang="zh-CN" sz="2000" i="1" dirty="0" smtClean="0"/>
              <a:t>to </a:t>
            </a:r>
            <a:r>
              <a:rPr lang="en-US" altLang="zh-CN" sz="2000" dirty="0" smtClean="0"/>
              <a:t>subject </a:t>
            </a:r>
            <a:r>
              <a:rPr lang="en-US" altLang="zh-CN" sz="2000" i="1" dirty="0"/>
              <a:t>X and, because of the presence of the copy flag, can transfer this right, </a:t>
            </a:r>
            <a:r>
              <a:rPr lang="en-US" altLang="zh-CN" sz="2000" i="1" dirty="0" smtClean="0"/>
              <a:t>with </a:t>
            </a:r>
            <a:r>
              <a:rPr lang="en-US" altLang="zh-CN" sz="2000" dirty="0" smtClean="0"/>
              <a:t>or </a:t>
            </a:r>
            <a:r>
              <a:rPr lang="en-US" altLang="zh-CN" sz="2000" dirty="0"/>
              <a:t>without copy flag, to another subject. </a:t>
            </a:r>
            <a:r>
              <a:rPr lang="en-US" altLang="zh-CN" sz="2000" dirty="0" smtClean="0"/>
              <a:t>A subject would </a:t>
            </a:r>
            <a:r>
              <a:rPr lang="en-US" altLang="zh-CN" sz="2000" dirty="0"/>
              <a:t>transfer the access right without the copy flag if there were a concern </a:t>
            </a:r>
            <a:r>
              <a:rPr lang="en-US" altLang="zh-CN" sz="2000" dirty="0" smtClean="0"/>
              <a:t>that the </a:t>
            </a:r>
            <a:r>
              <a:rPr lang="en-US" altLang="zh-CN" sz="2000" dirty="0"/>
              <a:t>new subject would maliciously transfer the right to another subject that </a:t>
            </a:r>
            <a:r>
              <a:rPr lang="en-US" altLang="zh-CN" sz="2000" dirty="0" smtClean="0"/>
              <a:t>should not </a:t>
            </a:r>
            <a:r>
              <a:rPr lang="en-US" altLang="zh-CN" sz="2000" dirty="0"/>
              <a:t>have that access right</a:t>
            </a:r>
            <a:r>
              <a:rPr lang="en-US" altLang="zh-CN" sz="2000" dirty="0" smtClean="0"/>
              <a:t>.</a:t>
            </a:r>
            <a:r>
              <a:rPr lang="en-US" altLang="zh-CN" sz="2000" i="1" dirty="0" smtClean="0"/>
              <a:t> </a:t>
            </a:r>
          </a:p>
          <a:p>
            <a:pPr>
              <a:defRPr/>
            </a:pPr>
            <a:r>
              <a:rPr lang="en-US" altLang="zh-CN" sz="2000" i="1" dirty="0" smtClean="0"/>
              <a:t>R2 </a:t>
            </a:r>
            <a:r>
              <a:rPr lang="en-US" altLang="zh-CN" sz="2000" i="1" dirty="0"/>
              <a:t>states that if S</a:t>
            </a:r>
            <a:r>
              <a:rPr lang="en-US" altLang="zh-CN" sz="2000" i="1" baseline="-25000" dirty="0"/>
              <a:t>0</a:t>
            </a:r>
            <a:r>
              <a:rPr lang="en-US" altLang="zh-CN" sz="2000" i="1" dirty="0"/>
              <a:t> is designated as the owner of </a:t>
            </a:r>
            <a:r>
              <a:rPr lang="en-US" altLang="zh-CN" sz="2000" i="1" dirty="0" smtClean="0"/>
              <a:t>object X</a:t>
            </a:r>
            <a:r>
              <a:rPr lang="en-US" altLang="zh-CN" sz="2000" i="1" dirty="0"/>
              <a:t>, then S</a:t>
            </a:r>
            <a:r>
              <a:rPr lang="en-US" altLang="zh-CN" sz="2000" i="1" baseline="-25000" dirty="0"/>
              <a:t>0</a:t>
            </a:r>
            <a:r>
              <a:rPr lang="en-US" altLang="zh-CN" sz="2000" i="1" dirty="0"/>
              <a:t> can grant an access right to that </a:t>
            </a:r>
            <a:r>
              <a:rPr lang="en-US" altLang="zh-CN" sz="2000" i="1" dirty="0" smtClean="0"/>
              <a:t>object X </a:t>
            </a:r>
            <a:r>
              <a:rPr lang="en-US" altLang="zh-CN" sz="2000" i="1" dirty="0"/>
              <a:t>for any other </a:t>
            </a:r>
            <a:r>
              <a:rPr lang="en-US" altLang="zh-CN" sz="2000" i="1" dirty="0" smtClean="0"/>
              <a:t>subject S.</a:t>
            </a:r>
            <a:endParaRPr lang="en-US" altLang="zh-CN" sz="2000" i="1" dirty="0"/>
          </a:p>
          <a:p>
            <a:pPr>
              <a:defRPr/>
            </a:pPr>
            <a:r>
              <a:rPr lang="en-US" altLang="zh-CN" sz="2000" dirty="0" smtClean="0"/>
              <a:t>R3 </a:t>
            </a:r>
            <a:r>
              <a:rPr lang="en-US" altLang="zh-CN" sz="2000" dirty="0"/>
              <a:t>permits </a:t>
            </a:r>
            <a:r>
              <a:rPr lang="en-US" altLang="zh-CN" sz="2000" i="1" dirty="0"/>
              <a:t>S</a:t>
            </a:r>
            <a:r>
              <a:rPr lang="en-US" altLang="zh-CN" sz="2000" i="1" baseline="-25000" dirty="0"/>
              <a:t>0</a:t>
            </a:r>
            <a:r>
              <a:rPr lang="en-US" altLang="zh-CN" sz="2000" i="1" dirty="0"/>
              <a:t> to delete any access right from any matrix entry in a row </a:t>
            </a:r>
            <a:r>
              <a:rPr lang="en-US" altLang="zh-CN" sz="2000" i="1" dirty="0" smtClean="0"/>
              <a:t>for </a:t>
            </a:r>
            <a:r>
              <a:rPr lang="en-US" altLang="zh-CN" sz="2000" dirty="0" smtClean="0"/>
              <a:t>which </a:t>
            </a:r>
            <a:r>
              <a:rPr lang="en-US" altLang="zh-CN" sz="2000" i="1" dirty="0"/>
              <a:t>S</a:t>
            </a:r>
            <a:r>
              <a:rPr lang="en-US" altLang="zh-CN" sz="2000" i="1" baseline="-25000" dirty="0"/>
              <a:t>0</a:t>
            </a:r>
            <a:r>
              <a:rPr lang="en-US" altLang="zh-CN" sz="2000" i="1" dirty="0"/>
              <a:t> controls the subject and for any matrix entry in a column for which S</a:t>
            </a:r>
            <a:r>
              <a:rPr lang="en-US" altLang="zh-CN" sz="2000" i="1" baseline="-25000" dirty="0"/>
              <a:t>0</a:t>
            </a:r>
            <a:r>
              <a:rPr lang="en-US" altLang="zh-CN" sz="2000" i="1" dirty="0"/>
              <a:t> </a:t>
            </a:r>
            <a:r>
              <a:rPr lang="en-US" altLang="zh-CN" sz="2000" i="1" dirty="0" smtClean="0"/>
              <a:t>owns </a:t>
            </a:r>
            <a:r>
              <a:rPr lang="en-US" altLang="zh-CN" sz="2000" dirty="0" smtClean="0"/>
              <a:t>the </a:t>
            </a:r>
            <a:r>
              <a:rPr lang="en-US" altLang="zh-CN" sz="2000" dirty="0"/>
              <a:t>object. </a:t>
            </a:r>
            <a:endParaRPr lang="en-US" altLang="zh-CN" sz="2000" dirty="0" smtClean="0"/>
          </a:p>
          <a:p>
            <a:pPr>
              <a:defRPr/>
            </a:pPr>
            <a:r>
              <a:rPr lang="en-US" altLang="zh-CN" sz="2000" dirty="0" smtClean="0"/>
              <a:t>R4 </a:t>
            </a:r>
            <a:r>
              <a:rPr lang="en-US" altLang="zh-CN" sz="2000" dirty="0"/>
              <a:t>permits a subject to read that portion of the matrix that it </a:t>
            </a:r>
            <a:r>
              <a:rPr lang="en-US" altLang="zh-CN" sz="2000" dirty="0" smtClean="0"/>
              <a:t>owns or </a:t>
            </a:r>
            <a:r>
              <a:rPr lang="en-US" altLang="zh-CN" sz="2000" dirty="0"/>
              <a:t>controls.</a:t>
            </a:r>
          </a:p>
          <a:p>
            <a:pPr>
              <a:defRPr/>
            </a:pPr>
            <a:r>
              <a:rPr lang="en-US" altLang="zh-CN" sz="2000" dirty="0" smtClean="0"/>
              <a:t>The </a:t>
            </a:r>
            <a:r>
              <a:rPr lang="en-US" altLang="zh-CN" sz="2000" dirty="0"/>
              <a:t>remaining </a:t>
            </a:r>
            <a:r>
              <a:rPr lang="en-US" altLang="zh-CN" sz="2000" dirty="0" smtClean="0"/>
              <a:t>rules govern </a:t>
            </a:r>
            <a:r>
              <a:rPr lang="en-US" altLang="zh-CN" sz="2000" dirty="0"/>
              <a:t>the creation and deletion of </a:t>
            </a:r>
            <a:r>
              <a:rPr lang="en-US" altLang="zh-CN" sz="2000" dirty="0" smtClean="0"/>
              <a:t>subjects and </a:t>
            </a:r>
            <a:r>
              <a:rPr lang="en-US" altLang="zh-CN" sz="2000" dirty="0"/>
              <a:t>objects. </a:t>
            </a:r>
          </a:p>
          <a:p>
            <a:pPr>
              <a:defRPr/>
            </a:pPr>
            <a:r>
              <a:rPr lang="en-US" altLang="zh-CN" sz="2000" dirty="0" smtClean="0"/>
              <a:t>R5: </a:t>
            </a:r>
            <a:r>
              <a:rPr lang="en-US" altLang="zh-CN" sz="2000" dirty="0"/>
              <a:t>any subject can create a new object, which </a:t>
            </a:r>
            <a:r>
              <a:rPr lang="en-US" altLang="zh-CN" sz="2000" dirty="0" smtClean="0"/>
              <a:t>it owns</a:t>
            </a:r>
            <a:r>
              <a:rPr lang="en-US" altLang="zh-CN" sz="2000" dirty="0"/>
              <a:t>, and can then grant and delete access to the object. </a:t>
            </a:r>
            <a:endParaRPr lang="en-US" altLang="zh-CN" sz="2000" dirty="0" smtClean="0"/>
          </a:p>
          <a:p>
            <a:pPr>
              <a:defRPr/>
            </a:pPr>
            <a:r>
              <a:rPr lang="en-US" altLang="zh-CN" sz="2000" dirty="0" smtClean="0"/>
              <a:t>R6: </a:t>
            </a:r>
            <a:r>
              <a:rPr lang="en-US" altLang="zh-CN" sz="2000" dirty="0"/>
              <a:t>the </a:t>
            </a:r>
            <a:r>
              <a:rPr lang="en-US" altLang="zh-CN" sz="2000" dirty="0" smtClean="0"/>
              <a:t>owner of </a:t>
            </a:r>
            <a:r>
              <a:rPr lang="en-US" altLang="zh-CN" sz="2000" dirty="0"/>
              <a:t>an object can destroy the object, resulting in the deletion of the corresponding</a:t>
            </a:r>
          </a:p>
          <a:p>
            <a:pPr>
              <a:defRPr/>
            </a:pPr>
            <a:r>
              <a:rPr lang="en-US" altLang="zh-CN" sz="2000" dirty="0"/>
              <a:t>column of the access matrix. </a:t>
            </a:r>
            <a:endParaRPr lang="en-US" altLang="zh-CN" sz="2000" dirty="0" smtClean="0"/>
          </a:p>
          <a:p>
            <a:pPr>
              <a:defRPr/>
            </a:pPr>
            <a:r>
              <a:rPr lang="en-US" altLang="zh-CN" sz="2000" dirty="0" smtClean="0"/>
              <a:t>R7 </a:t>
            </a:r>
            <a:r>
              <a:rPr lang="en-US" altLang="zh-CN" sz="2000" dirty="0"/>
              <a:t>enables any subject to create a new </a:t>
            </a:r>
            <a:r>
              <a:rPr lang="en-US" altLang="zh-CN" sz="2000" dirty="0" smtClean="0"/>
              <a:t>subject; the </a:t>
            </a:r>
            <a:r>
              <a:rPr lang="en-US" altLang="zh-CN" sz="2000" dirty="0"/>
              <a:t>creator owns the new subject and the new subject has control access to itself.</a:t>
            </a:r>
          </a:p>
          <a:p>
            <a:pPr>
              <a:defRPr/>
            </a:pPr>
            <a:r>
              <a:rPr lang="en-US" altLang="zh-CN" sz="2000" dirty="0" smtClean="0"/>
              <a:t>R8 </a:t>
            </a:r>
            <a:r>
              <a:rPr lang="en-US" altLang="zh-CN" sz="2000" dirty="0"/>
              <a:t>permits the owner of a subject to delete the row and column (if there </a:t>
            </a:r>
            <a:r>
              <a:rPr lang="en-US" altLang="zh-CN" sz="2000" dirty="0" smtClean="0"/>
              <a:t>are subject </a:t>
            </a:r>
            <a:r>
              <a:rPr lang="en-US" altLang="zh-CN" sz="2000" dirty="0"/>
              <a:t>columns) of the access matrix designated by that subject</a:t>
            </a:r>
            <a:r>
              <a:rPr lang="en-US" altLang="zh-CN" sz="2000" dirty="0" smtClean="0"/>
              <a:t>.</a:t>
            </a:r>
            <a:endParaRPr lang="en-US" altLang="zh-CN" sz="20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241840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5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5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1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5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1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231427">
                                            <p:txEl>
                                              <p:pRg st="7" end="7"/>
                                            </p:txEl>
                                          </p:spTgt>
                                        </p:tgtEl>
                                        <p:attrNameLst>
                                          <p:attrName>style.visibility</p:attrName>
                                        </p:attrNameLst>
                                      </p:cBhvr>
                                      <p:to>
                                        <p:strVal val="visible"/>
                                      </p:to>
                                    </p:set>
                                    <p:anim calcmode="lin" valueType="num">
                                      <p:cBhvr>
                                        <p:cTn id="77" dur="500" decel="50000" fill="hold">
                                          <p:stCondLst>
                                            <p:cond delay="0"/>
                                          </p:stCondLst>
                                        </p:cTn>
                                        <p:tgtEl>
                                          <p:spTgt spid="231427">
                                            <p:txEl>
                                              <p:pRg st="7" end="7"/>
                                            </p:txEl>
                                          </p:spTgt>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231427">
                                            <p:txEl>
                                              <p:pRg st="7" end="7"/>
                                            </p:txEl>
                                          </p:spTgt>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231427">
                                            <p:txEl>
                                              <p:pRg st="7" end="7"/>
                                            </p:txEl>
                                          </p:spTgt>
                                        </p:tgtEl>
                                        <p:attrNameLst>
                                          <p:attrName>ppt_w</p:attrName>
                                        </p:attrNameLst>
                                      </p:cBhvr>
                                      <p:tavLst>
                                        <p:tav tm="0">
                                          <p:val>
                                            <p:strVal val="#ppt_w*.05"/>
                                          </p:val>
                                        </p:tav>
                                        <p:tav tm="100000">
                                          <p:val>
                                            <p:strVal val="#ppt_w"/>
                                          </p:val>
                                        </p:tav>
                                      </p:tavLst>
                                    </p:anim>
                                    <p:anim calcmode="lin" valueType="num">
                                      <p:cBhvr>
                                        <p:cTn id="80" dur="1000" fill="hold"/>
                                        <p:tgtEl>
                                          <p:spTgt spid="231427">
                                            <p:txEl>
                                              <p:pRg st="7" end="7"/>
                                            </p:txEl>
                                          </p:spTgt>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231427">
                                            <p:txEl>
                                              <p:pRg st="7" end="7"/>
                                            </p:txEl>
                                          </p:spTgt>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231427">
                                            <p:txEl>
                                              <p:pRg st="7" end="7"/>
                                            </p:txEl>
                                          </p:spTgt>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231427">
                                            <p:txEl>
                                              <p:pRg st="7" end="7"/>
                                            </p:txEl>
                                          </p:spTgt>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231427">
                                            <p:txEl>
                                              <p:pRg st="7" end="7"/>
                                            </p:txEl>
                                          </p:spTgt>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231427">
                                            <p:txEl>
                                              <p:pRg st="8" end="8"/>
                                            </p:txEl>
                                          </p:spTgt>
                                        </p:tgtEl>
                                        <p:attrNameLst>
                                          <p:attrName>style.visibility</p:attrName>
                                        </p:attrNameLst>
                                      </p:cBhvr>
                                      <p:to>
                                        <p:strVal val="visible"/>
                                      </p:to>
                                    </p:set>
                                    <p:anim calcmode="lin" valueType="num">
                                      <p:cBhvr>
                                        <p:cTn id="87" dur="500" decel="50000" fill="hold">
                                          <p:stCondLst>
                                            <p:cond delay="0"/>
                                          </p:stCondLst>
                                        </p:cTn>
                                        <p:tgtEl>
                                          <p:spTgt spid="231427">
                                            <p:txEl>
                                              <p:pRg st="8" end="8"/>
                                            </p:txEl>
                                          </p:spTgt>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231427">
                                            <p:txEl>
                                              <p:pRg st="8" end="8"/>
                                            </p:txEl>
                                          </p:spTgt>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231427">
                                            <p:txEl>
                                              <p:pRg st="8" end="8"/>
                                            </p:txEl>
                                          </p:spTgt>
                                        </p:tgtEl>
                                        <p:attrNameLst>
                                          <p:attrName>ppt_w</p:attrName>
                                        </p:attrNameLst>
                                      </p:cBhvr>
                                      <p:tavLst>
                                        <p:tav tm="0">
                                          <p:val>
                                            <p:strVal val="#ppt_w*.05"/>
                                          </p:val>
                                        </p:tav>
                                        <p:tav tm="100000">
                                          <p:val>
                                            <p:strVal val="#ppt_w"/>
                                          </p:val>
                                        </p:tav>
                                      </p:tavLst>
                                    </p:anim>
                                    <p:anim calcmode="lin" valueType="num">
                                      <p:cBhvr>
                                        <p:cTn id="90" dur="1000" fill="hold"/>
                                        <p:tgtEl>
                                          <p:spTgt spid="231427">
                                            <p:txEl>
                                              <p:pRg st="8" end="8"/>
                                            </p:txEl>
                                          </p:spTgt>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231427">
                                            <p:txEl>
                                              <p:pRg st="8" end="8"/>
                                            </p:txEl>
                                          </p:spTgt>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231427">
                                            <p:txEl>
                                              <p:pRg st="8" end="8"/>
                                            </p:txEl>
                                          </p:spTgt>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231427">
                                            <p:txEl>
                                              <p:pRg st="8" end="8"/>
                                            </p:txEl>
                                          </p:spTgt>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231427">
                                            <p:txEl>
                                              <p:pRg st="8" end="8"/>
                                            </p:txEl>
                                          </p:spTgt>
                                        </p:tgtEl>
                                      </p:cBhvr>
                                    </p:animEffect>
                                  </p:childTnLst>
                                </p:cTn>
                              </p:par>
                              <p:par>
                                <p:cTn id="95" presetID="25" presetClass="entr" presetSubtype="0" fill="hold" grpId="0" nodeType="withEffect">
                                  <p:stCondLst>
                                    <p:cond delay="0"/>
                                  </p:stCondLst>
                                  <p:childTnLst>
                                    <p:set>
                                      <p:cBhvr>
                                        <p:cTn id="96" dur="1" fill="hold">
                                          <p:stCondLst>
                                            <p:cond delay="0"/>
                                          </p:stCondLst>
                                        </p:cTn>
                                        <p:tgtEl>
                                          <p:spTgt spid="231427">
                                            <p:txEl>
                                              <p:pRg st="9" end="9"/>
                                            </p:txEl>
                                          </p:spTgt>
                                        </p:tgtEl>
                                        <p:attrNameLst>
                                          <p:attrName>style.visibility</p:attrName>
                                        </p:attrNameLst>
                                      </p:cBhvr>
                                      <p:to>
                                        <p:strVal val="visible"/>
                                      </p:to>
                                    </p:set>
                                    <p:anim calcmode="lin" valueType="num">
                                      <p:cBhvr>
                                        <p:cTn id="97" dur="500" decel="50000" fill="hold">
                                          <p:stCondLst>
                                            <p:cond delay="0"/>
                                          </p:stCondLst>
                                        </p:cTn>
                                        <p:tgtEl>
                                          <p:spTgt spid="231427">
                                            <p:txEl>
                                              <p:pRg st="9" end="9"/>
                                            </p:txEl>
                                          </p:spTgt>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231427">
                                            <p:txEl>
                                              <p:pRg st="9" end="9"/>
                                            </p:txEl>
                                          </p:spTgt>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231427">
                                            <p:txEl>
                                              <p:pRg st="9" end="9"/>
                                            </p:txEl>
                                          </p:spTgt>
                                        </p:tgtEl>
                                        <p:attrNameLst>
                                          <p:attrName>ppt_w</p:attrName>
                                        </p:attrNameLst>
                                      </p:cBhvr>
                                      <p:tavLst>
                                        <p:tav tm="0">
                                          <p:val>
                                            <p:strVal val="#ppt_w*.05"/>
                                          </p:val>
                                        </p:tav>
                                        <p:tav tm="100000">
                                          <p:val>
                                            <p:strVal val="#ppt_w"/>
                                          </p:val>
                                        </p:tav>
                                      </p:tavLst>
                                    </p:anim>
                                    <p:anim calcmode="lin" valueType="num">
                                      <p:cBhvr>
                                        <p:cTn id="100" dur="1000" fill="hold"/>
                                        <p:tgtEl>
                                          <p:spTgt spid="231427">
                                            <p:txEl>
                                              <p:pRg st="9" end="9"/>
                                            </p:txEl>
                                          </p:spTgt>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231427">
                                            <p:txEl>
                                              <p:pRg st="9" end="9"/>
                                            </p:txEl>
                                          </p:spTgt>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231427">
                                            <p:txEl>
                                              <p:pRg st="9" end="9"/>
                                            </p:txEl>
                                          </p:spTgt>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231427">
                                            <p:txEl>
                                              <p:pRg st="9" end="9"/>
                                            </p:txEl>
                                          </p:spTgt>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231427">
                                            <p:txEl>
                                              <p:pRg st="9" end="9"/>
                                            </p:txEl>
                                          </p:spTgt>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231427">
                                            <p:txEl>
                                              <p:pRg st="10" end="10"/>
                                            </p:txEl>
                                          </p:spTgt>
                                        </p:tgtEl>
                                        <p:attrNameLst>
                                          <p:attrName>style.visibility</p:attrName>
                                        </p:attrNameLst>
                                      </p:cBhvr>
                                      <p:to>
                                        <p:strVal val="visible"/>
                                      </p:to>
                                    </p:set>
                                    <p:anim calcmode="lin" valueType="num">
                                      <p:cBhvr>
                                        <p:cTn id="107" dur="500" decel="50000" fill="hold">
                                          <p:stCondLst>
                                            <p:cond delay="0"/>
                                          </p:stCondLst>
                                        </p:cTn>
                                        <p:tgtEl>
                                          <p:spTgt spid="231427">
                                            <p:txEl>
                                              <p:pRg st="10" end="10"/>
                                            </p:txEl>
                                          </p:spTgt>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231427">
                                            <p:txEl>
                                              <p:pRg st="10" end="10"/>
                                            </p:txEl>
                                          </p:spTgt>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231427">
                                            <p:txEl>
                                              <p:pRg st="10" end="10"/>
                                            </p:txEl>
                                          </p:spTgt>
                                        </p:tgtEl>
                                        <p:attrNameLst>
                                          <p:attrName>ppt_w</p:attrName>
                                        </p:attrNameLst>
                                      </p:cBhvr>
                                      <p:tavLst>
                                        <p:tav tm="0">
                                          <p:val>
                                            <p:strVal val="#ppt_w*.05"/>
                                          </p:val>
                                        </p:tav>
                                        <p:tav tm="100000">
                                          <p:val>
                                            <p:strVal val="#ppt_w"/>
                                          </p:val>
                                        </p:tav>
                                      </p:tavLst>
                                    </p:anim>
                                    <p:anim calcmode="lin" valueType="num">
                                      <p:cBhvr>
                                        <p:cTn id="110" dur="1000" fill="hold"/>
                                        <p:tgtEl>
                                          <p:spTgt spid="231427">
                                            <p:txEl>
                                              <p:pRg st="10" end="10"/>
                                            </p:txEl>
                                          </p:spTgt>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231427">
                                            <p:txEl>
                                              <p:pRg st="10" end="10"/>
                                            </p:txEl>
                                          </p:spTgt>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231427">
                                            <p:txEl>
                                              <p:pRg st="10" end="10"/>
                                            </p:txEl>
                                          </p:spTgt>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231427">
                                            <p:txEl>
                                              <p:pRg st="10" end="10"/>
                                            </p:txEl>
                                          </p:spTgt>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2314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243408"/>
            <a:ext cx="8229600" cy="1600200"/>
          </a:xfrm>
        </p:spPr>
        <p:txBody>
          <a:bodyPr wrap="square" numCol="1" anchorCtr="0" compatLnSpc="1">
            <a:prstTxWarp prst="textNoShape">
              <a:avLst/>
            </a:prstTxWarp>
          </a:bodyPr>
          <a:lstStyle/>
          <a:p>
            <a:pPr eaLnBrk="1" hangingPunct="1">
              <a:defRPr/>
            </a:pPr>
            <a:r>
              <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416624"/>
          </a:xfrm>
        </p:spPr>
        <p:txBody>
          <a:bodyPr wrap="square" numCol="1" anchor="t" anchorCtr="0" compatLnSpc="1">
            <a:prstTxWarp prst="textNoShape">
              <a:avLst/>
            </a:prstTxWarp>
            <a:normAutofit/>
          </a:bodyPr>
          <a:lstStyle/>
          <a:p>
            <a:pPr>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 </a:t>
            </a:r>
            <a:r>
              <a:rPr lang="en-US" sz="2200" dirty="0" smtClean="0">
                <a:effectLst>
                  <a:outerShdw blurRad="38100" dist="38100" dir="2700000" algn="tl">
                    <a:srgbClr val="0064E2"/>
                  </a:outerShdw>
                </a:effectLst>
                <a:ea typeface="ＭＳ Ｐゴシック" pitchFamily="-1" charset="-128"/>
                <a:cs typeface="ＭＳ Ｐゴシック" pitchFamily="-1" charset="-128"/>
              </a:rPr>
              <a:t>protection domain </a:t>
            </a:r>
            <a:r>
              <a:rPr lang="en-US" sz="2200" dirty="0">
                <a:effectLst>
                  <a:outerShdw blurRad="38100" dist="38100" dir="2700000" algn="tl">
                    <a:srgbClr val="0064E2"/>
                  </a:outerShdw>
                </a:effectLst>
                <a:ea typeface="ＭＳ Ｐゴシック" pitchFamily="-1" charset="-128"/>
                <a:cs typeface="ＭＳ Ｐゴシック" pitchFamily="-1" charset="-128"/>
              </a:rPr>
              <a:t>is a set of objects together with access rights to those objects. </a:t>
            </a:r>
            <a:r>
              <a:rPr lang="en-US" altLang="zh-CN" sz="2200" dirty="0" smtClean="0">
                <a:effectLst>
                  <a:outerShdw blurRad="38100" dist="38100" dir="2700000" algn="tl">
                    <a:srgbClr val="0064E2"/>
                  </a:outerShdw>
                </a:effectLst>
                <a:ea typeface="ＭＳ Ｐゴシック" pitchFamily="-1" charset="-128"/>
                <a:cs typeface="ＭＳ Ｐゴシック" pitchFamily="-1" charset="-128"/>
              </a:rPr>
              <a:t>Each protection domain occupies a row in </a:t>
            </a:r>
            <a:r>
              <a:rPr lang="en-US" sz="2200" dirty="0" smtClean="0">
                <a:effectLst>
                  <a:outerShdw blurRad="38100" dist="38100" dir="2700000" algn="tl">
                    <a:srgbClr val="0064E2"/>
                  </a:outerShdw>
                </a:effectLst>
                <a:ea typeface="ＭＳ Ｐゴシック" pitchFamily="-1" charset="-128"/>
                <a:cs typeface="ＭＳ Ｐゴシック" pitchFamily="-1" charset="-128"/>
              </a:rPr>
              <a:t>the </a:t>
            </a:r>
            <a:r>
              <a:rPr lang="en-US" sz="2200" dirty="0">
                <a:effectLst>
                  <a:outerShdw blurRad="38100" dist="38100" dir="2700000" algn="tl">
                    <a:srgbClr val="0064E2"/>
                  </a:outerShdw>
                </a:effectLst>
                <a:ea typeface="ＭＳ Ｐゴシック" pitchFamily="-1" charset="-128"/>
                <a:cs typeface="ＭＳ Ｐゴシック" pitchFamily="-1" charset="-128"/>
              </a:rPr>
              <a:t>access </a:t>
            </a:r>
            <a:r>
              <a:rPr lang="en-US" sz="2200" dirty="0" smtClean="0">
                <a:effectLst>
                  <a:outerShdw blurRad="38100" dist="38100" dir="2700000" algn="tl">
                    <a:srgbClr val="0064E2"/>
                  </a:outerShdw>
                </a:effectLst>
                <a:ea typeface="ＭＳ Ｐゴシック" pitchFamily="-1" charset="-128"/>
                <a:cs typeface="ＭＳ Ｐゴシック" pitchFamily="-1" charset="-128"/>
              </a:rPr>
              <a:t>matrix.</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lvl="1">
              <a:lnSpc>
                <a:spcPct val="90000"/>
              </a:lnSpc>
              <a:spcBef>
                <a:spcPts val="1400"/>
              </a:spcBef>
              <a:buSzPct val="120000"/>
              <a:buFont typeface="Arial"/>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More general and flexibility than user ID-based scheme, which is a special case (each </a:t>
            </a:r>
            <a:r>
              <a:rPr lang="en-US" dirty="0">
                <a:effectLst>
                  <a:outerShdw blurRad="38100" dist="38100" dir="2700000" algn="tl">
                    <a:srgbClr val="0064E2"/>
                  </a:outerShdw>
                </a:effectLst>
                <a:ea typeface="ＭＳ Ｐゴシック" pitchFamily="-1" charset="-128"/>
                <a:cs typeface="ＭＳ Ｐゴシック" pitchFamily="-1" charset="-128"/>
              </a:rPr>
              <a:t>user has a </a:t>
            </a:r>
            <a:r>
              <a:rPr lang="en-US" dirty="0" smtClean="0">
                <a:effectLst>
                  <a:outerShdw blurRad="38100" dist="38100" dir="2700000" algn="tl">
                    <a:srgbClr val="0064E2"/>
                  </a:outerShdw>
                </a:effectLst>
                <a:ea typeface="ＭＳ Ｐゴシック" pitchFamily="-1" charset="-128"/>
                <a:cs typeface="ＭＳ Ｐゴシック" pitchFamily="-1" charset="-128"/>
              </a:rPr>
              <a:t>protection domain).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spcBef>
                <a:spcPts val="1400"/>
              </a:spcBef>
              <a:buSzPct val="120000"/>
              <a:buFont typeface="Arial"/>
              <a:buChar char="•"/>
              <a:defRPr/>
            </a:pPr>
            <a:r>
              <a:rPr lang="en-US" sz="2200" dirty="0" smtClean="0">
                <a:effectLst>
                  <a:outerShdw blurRad="38100" dist="38100" dir="2700000" algn="tl">
                    <a:srgbClr val="0064E2"/>
                  </a:outerShdw>
                </a:effectLst>
                <a:ea typeface="ＭＳ Ｐゴシック" pitchFamily="-1" charset="-128"/>
                <a:cs typeface="ＭＳ Ｐゴシック" pitchFamily="-1" charset="-128"/>
              </a:rPr>
              <a:t>Example: UNIX user mode/kernel mode separation:</a:t>
            </a:r>
          </a:p>
          <a:p>
            <a:pPr lvl="1">
              <a:lnSpc>
                <a:spcPct val="90000"/>
              </a:lnSpc>
              <a:spcBef>
                <a:spcPts val="1400"/>
              </a:spcBef>
              <a:buSzPct val="120000"/>
              <a:buFont typeface="Arial"/>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A user </a:t>
            </a:r>
            <a:r>
              <a:rPr lang="en-US" dirty="0" smtClean="0">
                <a:effectLst>
                  <a:outerShdw blurRad="38100" dist="38100" dir="2700000" algn="tl">
                    <a:srgbClr val="0064E2"/>
                  </a:outerShdw>
                </a:effectLst>
                <a:ea typeface="ＭＳ Ｐゴシック" pitchFamily="-1" charset="-128"/>
                <a:cs typeface="ＭＳ Ｐゴシック" pitchFamily="-1" charset="-128"/>
              </a:rPr>
              <a:t>program executes </a:t>
            </a:r>
            <a:r>
              <a:rPr lang="en-US" dirty="0">
                <a:effectLst>
                  <a:outerShdw blurRad="38100" dist="38100" dir="2700000" algn="tl">
                    <a:srgbClr val="0064E2"/>
                  </a:outerShdw>
                </a:effectLst>
                <a:ea typeface="ＭＳ Ｐゴシック" pitchFamily="-1" charset="-128"/>
                <a:cs typeface="ＭＳ Ｐゴシック" pitchFamily="-1" charset="-128"/>
              </a:rPr>
              <a:t>in </a:t>
            </a:r>
            <a:r>
              <a:rPr lang="en-US" i="1" dirty="0" smtClean="0">
                <a:effectLst>
                  <a:outerShdw blurRad="38100" dist="38100" dir="2700000" algn="tl">
                    <a:srgbClr val="0064E2"/>
                  </a:outerShdw>
                </a:effectLst>
                <a:ea typeface="ＭＳ Ｐゴシック" pitchFamily="-1" charset="-128"/>
                <a:cs typeface="ＭＳ Ｐゴシック" pitchFamily="-1" charset="-128"/>
              </a:rPr>
              <a:t>user </a:t>
            </a:r>
            <a:r>
              <a:rPr lang="en-US" i="1" dirty="0">
                <a:effectLst>
                  <a:outerShdw blurRad="38100" dist="38100" dir="2700000" algn="tl">
                    <a:srgbClr val="0064E2"/>
                  </a:outerShdw>
                </a:effectLst>
                <a:ea typeface="ＭＳ Ｐゴシック" pitchFamily="-1" charset="-128"/>
                <a:cs typeface="ＭＳ Ｐゴシック" pitchFamily="-1" charset="-128"/>
              </a:rPr>
              <a:t>mode</a:t>
            </a:r>
            <a:r>
              <a:rPr lang="en-US" dirty="0">
                <a:effectLst>
                  <a:outerShdw blurRad="38100" dist="38100" dir="2700000" algn="tl">
                    <a:srgbClr val="0064E2"/>
                  </a:outerShdw>
                </a:effectLst>
                <a:ea typeface="ＭＳ Ｐゴシック" pitchFamily="-1" charset="-128"/>
                <a:cs typeface="ＭＳ Ｐゴシック" pitchFamily="-1" charset="-128"/>
              </a:rPr>
              <a:t>, in which certain areas of memory are protected from </a:t>
            </a:r>
            <a:r>
              <a:rPr lang="en-US" dirty="0" smtClean="0">
                <a:effectLst>
                  <a:outerShdw blurRad="38100" dist="38100" dir="2700000" algn="tl">
                    <a:srgbClr val="0064E2"/>
                  </a:outerShdw>
                </a:effectLst>
                <a:ea typeface="ＭＳ Ｐゴシック" pitchFamily="-1" charset="-128"/>
                <a:cs typeface="ＭＳ Ｐゴシック" pitchFamily="-1" charset="-128"/>
              </a:rPr>
              <a:t>the user’s </a:t>
            </a:r>
            <a:r>
              <a:rPr lang="en-US" dirty="0">
                <a:effectLst>
                  <a:outerShdw blurRad="38100" dist="38100" dir="2700000" algn="tl">
                    <a:srgbClr val="0064E2"/>
                  </a:outerShdw>
                </a:effectLst>
                <a:ea typeface="ＭＳ Ｐゴシック" pitchFamily="-1" charset="-128"/>
                <a:cs typeface="ＭＳ Ｐゴシック" pitchFamily="-1" charset="-128"/>
              </a:rPr>
              <a:t>use and in which certain instructions may not be executed. </a:t>
            </a:r>
            <a:endParaRPr lang="en-US" dirty="0" smtClean="0">
              <a:effectLst>
                <a:outerShdw blurRad="38100" dist="38100" dir="2700000" algn="tl">
                  <a:srgbClr val="0064E2"/>
                </a:outerShdw>
              </a:effectLst>
              <a:ea typeface="ＭＳ Ｐゴシック" pitchFamily="-1" charset="-128"/>
              <a:cs typeface="ＭＳ Ｐゴシック" pitchFamily="-1" charset="-128"/>
            </a:endParaRPr>
          </a:p>
          <a:p>
            <a:pPr lvl="1">
              <a:lnSpc>
                <a:spcPct val="90000"/>
              </a:lnSpc>
              <a:spcBef>
                <a:spcPts val="1400"/>
              </a:spcBef>
              <a:buSzPct val="120000"/>
              <a:buFont typeface="Arial"/>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When </a:t>
            </a:r>
            <a:r>
              <a:rPr lang="en-US" dirty="0">
                <a:effectLst>
                  <a:outerShdw blurRad="38100" dist="38100" dir="2700000" algn="tl">
                    <a:srgbClr val="0064E2"/>
                  </a:outerShdw>
                </a:effectLst>
                <a:ea typeface="ＭＳ Ｐゴシック" pitchFamily="-1" charset="-128"/>
                <a:cs typeface="ＭＳ Ｐゴシック" pitchFamily="-1" charset="-128"/>
              </a:rPr>
              <a:t>the </a:t>
            </a:r>
            <a:r>
              <a:rPr lang="en-US" dirty="0" smtClean="0">
                <a:effectLst>
                  <a:outerShdw blurRad="38100" dist="38100" dir="2700000" algn="tl">
                    <a:srgbClr val="0064E2"/>
                  </a:outerShdw>
                </a:effectLst>
                <a:ea typeface="ＭＳ Ｐゴシック" pitchFamily="-1" charset="-128"/>
                <a:cs typeface="ＭＳ Ｐゴシック" pitchFamily="-1" charset="-128"/>
              </a:rPr>
              <a:t>user process issues </a:t>
            </a:r>
            <a:r>
              <a:rPr lang="en-US" dirty="0">
                <a:effectLst>
                  <a:outerShdw blurRad="38100" dist="38100" dir="2700000" algn="tl">
                    <a:srgbClr val="0064E2"/>
                  </a:outerShdw>
                </a:effectLst>
                <a:ea typeface="ＭＳ Ｐゴシック" pitchFamily="-1" charset="-128"/>
                <a:cs typeface="ＭＳ Ｐゴシック" pitchFamily="-1" charset="-128"/>
              </a:rPr>
              <a:t>a </a:t>
            </a:r>
            <a:r>
              <a:rPr lang="en-US" dirty="0" smtClean="0">
                <a:effectLst>
                  <a:outerShdw blurRad="38100" dist="38100" dir="2700000" algn="tl">
                    <a:srgbClr val="0064E2"/>
                  </a:outerShdw>
                </a:effectLst>
                <a:ea typeface="ＭＳ Ｐゴシック" pitchFamily="-1" charset="-128"/>
                <a:cs typeface="ＭＳ Ｐゴシック" pitchFamily="-1" charset="-128"/>
              </a:rPr>
              <a:t>system call, </a:t>
            </a:r>
            <a:r>
              <a:rPr lang="en-US" dirty="0">
                <a:effectLst>
                  <a:outerShdw blurRad="38100" dist="38100" dir="2700000" algn="tl">
                    <a:srgbClr val="0064E2"/>
                  </a:outerShdw>
                </a:effectLst>
                <a:ea typeface="ＭＳ Ｐゴシック" pitchFamily="-1" charset="-128"/>
                <a:cs typeface="ＭＳ Ｐゴシック" pitchFamily="-1" charset="-128"/>
              </a:rPr>
              <a:t>that </a:t>
            </a:r>
            <a:r>
              <a:rPr lang="en-US" dirty="0" smtClean="0">
                <a:effectLst>
                  <a:outerShdw blurRad="38100" dist="38100" dir="2700000" algn="tl">
                    <a:srgbClr val="0064E2"/>
                  </a:outerShdw>
                </a:effectLst>
                <a:ea typeface="ＭＳ Ｐゴシック" pitchFamily="-1" charset="-128"/>
                <a:cs typeface="ＭＳ Ｐゴシック" pitchFamily="-1" charset="-128"/>
              </a:rPr>
              <a:t>call </a:t>
            </a:r>
            <a:r>
              <a:rPr lang="en-US" dirty="0">
                <a:effectLst>
                  <a:outerShdw blurRad="38100" dist="38100" dir="2700000" algn="tl">
                    <a:srgbClr val="0064E2"/>
                  </a:outerShdw>
                </a:effectLst>
                <a:ea typeface="ＭＳ Ｐゴシック" pitchFamily="-1" charset="-128"/>
                <a:cs typeface="ＭＳ Ｐゴシック" pitchFamily="-1" charset="-128"/>
              </a:rPr>
              <a:t>executes in </a:t>
            </a:r>
            <a:r>
              <a:rPr lang="en-US" i="1" dirty="0" smtClean="0">
                <a:effectLst>
                  <a:outerShdw blurRad="38100" dist="38100" dir="2700000" algn="tl">
                    <a:srgbClr val="0064E2"/>
                  </a:outerShdw>
                </a:effectLst>
                <a:ea typeface="ＭＳ Ｐゴシック" pitchFamily="-1" charset="-128"/>
                <a:cs typeface="ＭＳ Ｐゴシック" pitchFamily="-1" charset="-128"/>
              </a:rPr>
              <a:t>kernel </a:t>
            </a:r>
            <a:r>
              <a:rPr lang="en-US" i="1" dirty="0">
                <a:effectLst>
                  <a:outerShdw blurRad="38100" dist="38100" dir="2700000" algn="tl">
                    <a:srgbClr val="0064E2"/>
                  </a:outerShdw>
                </a:effectLst>
                <a:ea typeface="ＭＳ Ｐゴシック" pitchFamily="-1" charset="-128"/>
                <a:cs typeface="ＭＳ Ｐゴシック" pitchFamily="-1" charset="-128"/>
              </a:rPr>
              <a:t>mode</a:t>
            </a: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in </a:t>
            </a:r>
            <a:r>
              <a:rPr lang="en-US" dirty="0">
                <a:effectLst>
                  <a:outerShdw blurRad="38100" dist="38100" dir="2700000" algn="tl">
                    <a:srgbClr val="0064E2"/>
                  </a:outerShdw>
                </a:effectLst>
                <a:ea typeface="ＭＳ Ｐゴシック" pitchFamily="-1" charset="-128"/>
                <a:cs typeface="ＭＳ Ｐゴシック" pitchFamily="-1" charset="-128"/>
              </a:rPr>
              <a:t>which privileged instructions may be </a:t>
            </a:r>
            <a:r>
              <a:rPr lang="en-US" dirty="0" smtClean="0">
                <a:effectLst>
                  <a:outerShdw blurRad="38100" dist="38100" dir="2700000" algn="tl">
                    <a:srgbClr val="0064E2"/>
                  </a:outerShdw>
                </a:effectLst>
                <a:ea typeface="ＭＳ Ｐゴシック" pitchFamily="-1" charset="-128"/>
                <a:cs typeface="ＭＳ Ｐゴシック" pitchFamily="-1" charset="-128"/>
              </a:rPr>
              <a:t>executed and </a:t>
            </a:r>
            <a:r>
              <a:rPr lang="en-US" dirty="0">
                <a:effectLst>
                  <a:outerShdw blurRad="38100" dist="38100" dir="2700000" algn="tl">
                    <a:srgbClr val="0064E2"/>
                  </a:outerShdw>
                </a:effectLst>
                <a:ea typeface="ＭＳ Ｐゴシック" pitchFamily="-1" charset="-128"/>
                <a:cs typeface="ＭＳ Ｐゴシック" pitchFamily="-1" charset="-128"/>
              </a:rPr>
              <a:t>in which protected areas of memory may be accessed</a:t>
            </a:r>
            <a:r>
              <a:rPr lang="en-US" dirty="0" smtClean="0">
                <a:effectLst>
                  <a:outerShdw blurRad="38100" dist="38100" dir="2700000" algn="tl">
                    <a:srgbClr val="0064E2"/>
                  </a:outerShdw>
                </a:effectLst>
                <a:ea typeface="ＭＳ Ｐゴシック" pitchFamily="-1" charset="-128"/>
                <a:cs typeface="ＭＳ Ｐゴシック" pitchFamily="-1" charset="-128"/>
              </a:rPr>
              <a:t>.</a:t>
            </a:r>
            <a:endParaRPr lang="en-US" sz="1900" dirty="0" smtClean="0">
              <a:effectLst>
                <a:outerShdw blurRad="38100" dist="38100" dir="2700000" algn="tl">
                  <a:srgbClr val="0064E2"/>
                </a:outerShdw>
              </a:effectLst>
              <a:ea typeface="ＭＳ Ｐゴシック" pitchFamily="-1" charset="-128"/>
            </a:endParaRPr>
          </a:p>
        </p:txBody>
      </p:sp>
      <p:pic>
        <p:nvPicPr>
          <p:cNvPr id="46084" name="Picture 13"/>
          <p:cNvPicPr>
            <a:picLocks noChangeAspect="1"/>
          </p:cNvPicPr>
          <p:nvPr/>
        </p:nvPicPr>
        <p:blipFill>
          <a:blip r:embed="rId3"/>
          <a:srcRect/>
          <a:stretch>
            <a:fillRect/>
          </a:stretch>
        </p:blipFill>
        <p:spPr bwMode="auto">
          <a:xfrm>
            <a:off x="457200" y="0"/>
            <a:ext cx="914400" cy="16510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10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10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2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2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grpId="0" nodeType="clickEffect">
                                  <p:stCondLst>
                                    <p:cond delay="0"/>
                                  </p:stCondLst>
                                  <p:childTnLst>
                                    <p:set>
                                      <p:cBhvr>
                                        <p:cTn id="28" dur="1" fill="hold">
                                          <p:stCondLst>
                                            <p:cond delay="0"/>
                                          </p:stCondLst>
                                        </p:cTn>
                                        <p:tgtEl>
                                          <p:spTgt spid="231427">
                                            <p:txEl>
                                              <p:pRg st="2" end="2"/>
                                            </p:txEl>
                                          </p:spTgt>
                                        </p:tgtEl>
                                        <p:attrNameLst>
                                          <p:attrName>style.visibility</p:attrName>
                                        </p:attrNameLst>
                                      </p:cBhvr>
                                      <p:to>
                                        <p:strVal val="visible"/>
                                      </p:to>
                                    </p:set>
                                    <p:anim calcmode="lin" valueType="num">
                                      <p:cBhvr>
                                        <p:cTn id="29"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2"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231427">
                                            <p:txEl>
                                              <p:pRg st="2" end="2"/>
                                            </p:txEl>
                                          </p:spTgt>
                                        </p:tgtEl>
                                      </p:cBhvr>
                                    </p:animEffect>
                                  </p:childTnLst>
                                </p:cTn>
                              </p:par>
                              <p:par>
                                <p:cTn id="37" presetID="25" presetClass="entr" presetSubtype="0" fill="hold" grpId="0" nodeType="withEffect">
                                  <p:stCondLst>
                                    <p:cond delay="0"/>
                                  </p:stCondLst>
                                  <p:childTnLst>
                                    <p:set>
                                      <p:cBhvr>
                                        <p:cTn id="38" dur="1" fill="hold">
                                          <p:stCondLst>
                                            <p:cond delay="0"/>
                                          </p:stCondLst>
                                        </p:cTn>
                                        <p:tgtEl>
                                          <p:spTgt spid="231427">
                                            <p:txEl>
                                              <p:pRg st="3" end="3"/>
                                            </p:txEl>
                                          </p:spTgt>
                                        </p:tgtEl>
                                        <p:attrNameLst>
                                          <p:attrName>style.visibility</p:attrName>
                                        </p:attrNameLst>
                                      </p:cBhvr>
                                      <p:to>
                                        <p:strVal val="visible"/>
                                      </p:to>
                                    </p:set>
                                    <p:anim calcmode="lin" valueType="num">
                                      <p:cBhvr>
                                        <p:cTn id="39" dur="5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2" dur="1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231427">
                                            <p:txEl>
                                              <p:pRg st="3" end="3"/>
                                            </p:txEl>
                                          </p:spTgt>
                                        </p:tgtEl>
                                      </p:cBhvr>
                                    </p:animEffect>
                                  </p:childTnLst>
                                </p:cTn>
                              </p:par>
                              <p:par>
                                <p:cTn id="47" presetID="25" presetClass="entr" presetSubtype="0" fill="hold" grpId="0" nodeType="withEffect">
                                  <p:stCondLst>
                                    <p:cond delay="0"/>
                                  </p:stCondLst>
                                  <p:childTnLst>
                                    <p:set>
                                      <p:cBhvr>
                                        <p:cTn id="48" dur="1" fill="hold">
                                          <p:stCondLst>
                                            <p:cond delay="0"/>
                                          </p:stCondLst>
                                        </p:cTn>
                                        <p:tgtEl>
                                          <p:spTgt spid="231427">
                                            <p:txEl>
                                              <p:pRg st="4" end="4"/>
                                            </p:txEl>
                                          </p:spTgt>
                                        </p:tgtEl>
                                        <p:attrNameLst>
                                          <p:attrName>style.visibility</p:attrName>
                                        </p:attrNameLst>
                                      </p:cBhvr>
                                      <p:to>
                                        <p:strVal val="visible"/>
                                      </p:to>
                                    </p:set>
                                    <p:anim calcmode="lin" valueType="num">
                                      <p:cBhvr>
                                        <p:cTn id="49"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2"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31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447800"/>
          </a:xfrm>
        </p:spPr>
        <p:txBody>
          <a:bodyPr wrap="square" numCol="1" anchorCtr="0" compatLnSpc="1">
            <a:prstTxWarp prst="textNoShape">
              <a:avLst/>
            </a:prstTxWarp>
          </a:bodyPr>
          <a:lstStyle/>
          <a:p>
            <a:pPr eaLnBrk="1" hangingPunct="1">
              <a:defRPr/>
            </a:pPr>
            <a:r>
              <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lang="en-GB"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764741"/>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142081" y="1628800"/>
            <a:ext cx="4059238" cy="5301952"/>
          </a:xfrm>
        </p:spPr>
        <p:txBody>
          <a:bodyPr>
            <a:normAutofit fontScale="700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name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smtClean="0"/>
              <a:t>9 </a:t>
            </a:r>
            <a:r>
              <a:rPr lang="en-US" altLang="zh-CN" sz="3100" dirty="0" smtClean="0"/>
              <a:t>bits </a:t>
            </a:r>
            <a:r>
              <a:rPr lang="en-US" sz="3100" dirty="0" smtClean="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57956"/>
          <a:stretch/>
        </p:blipFill>
        <p:spPr>
          <a:xfrm>
            <a:off x="4139952" y="1628800"/>
            <a:ext cx="4809757" cy="3240361"/>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6" name="Rectangle 2"/>
          <p:cNvSpPr txBox="1">
            <a:spLocks noChangeArrowheads="1"/>
          </p:cNvSpPr>
          <p:nvPr/>
        </p:nvSpPr>
        <p:spPr>
          <a:xfrm>
            <a:off x="467544" y="-76870"/>
            <a:ext cx="8229600" cy="1417638"/>
          </a:xfrm>
          <a:prstGeom prst="rect">
            <a:avLst/>
          </a:prstGeom>
        </p:spPr>
        <p:txBody>
          <a:bodyPr vert="horz" wrap="square" lIns="91440" tIns="45720" rIns="91440" bIns="45720" numCol="1" rtlCol="0" anchor="b" anchorCtr="0" compatLnSpc="1">
            <a:prstTxWarp prst="textNoShape">
              <a:avLst/>
            </a:prstTxWarp>
            <a:noAutofit/>
          </a:bodyPr>
          <a:lstStyle>
            <a:lvl1pPr algn="ctr" defTabSz="914400" rtl="0" eaLnBrk="1" latinLnBrk="0" hangingPunct="1">
              <a:lnSpc>
                <a:spcPct val="100000"/>
              </a:lnSpc>
              <a:spcBef>
                <a:spcPct val="0"/>
              </a:spcBef>
              <a:buNone/>
              <a:defRPr sz="2800" b="0" kern="1200">
                <a:solidFill>
                  <a:schemeClr val="tx2"/>
                </a:solidFill>
                <a:effectLst>
                  <a:outerShdw blurRad="50800" dist="25400" dir="5400000" algn="t" rotWithShape="0">
                    <a:prstClr val="black">
                      <a:alpha val="25000"/>
                    </a:prstClr>
                  </a:outerShdw>
                </a:effectLst>
                <a:latin typeface="+mn-lt"/>
                <a:ea typeface="+mj-ea"/>
                <a:cs typeface="+mj-cs"/>
              </a:defRPr>
            </a:lvl1pPr>
          </a:lstStyle>
          <a:p>
            <a:pPr fontAlgn="auto">
              <a:lnSpc>
                <a:spcPts val="5800"/>
              </a:lnSpc>
              <a:spcAft>
                <a:spcPts val="0"/>
              </a:spcAft>
              <a:defRPr/>
            </a:pPr>
            <a:r>
              <a:rPr lang="en-US" altLang="zh-CN" sz="5400" dirty="0">
                <a:solidFill>
                  <a:schemeClr val="accent1"/>
                </a:solidFill>
                <a:effectLst>
                  <a:outerShdw blurRad="63500" dist="38100" dir="5400000" algn="t" rotWithShape="0">
                    <a:prstClr val="black">
                      <a:alpha val="25000"/>
                    </a:prstClr>
                  </a:outerShdw>
                </a:effectLst>
              </a:rPr>
              <a:t>UNIX File </a:t>
            </a:r>
            <a:r>
              <a:rPr lang="en-GB" altLang="zh-CN" sz="5400" dirty="0">
                <a:solidFill>
                  <a:schemeClr val="accent1"/>
                </a:solidFill>
                <a:effectLst>
                  <a:outerShdw blurRad="63500" dist="38100" dir="5400000" algn="t" rotWithShape="0">
                    <a:prstClr val="black">
                      <a:alpha val="25000"/>
                    </a:prstClr>
                  </a:outerShdw>
                </a:effectLst>
              </a:rPr>
              <a:t>Access Control</a:t>
            </a:r>
            <a:endParaRPr lang="en-US" sz="5400" dirty="0">
              <a:solidFill>
                <a:schemeClr val="accent1"/>
              </a:solidFill>
              <a:effectLst>
                <a:outerShdw blurRad="63500" dist="38100" dir="5400000" algn="t" rotWithShape="0">
                  <a:prstClr val="black">
                    <a:alpha val="25000"/>
                  </a:prstClr>
                </a:outerShdw>
              </a:effectLst>
            </a:endParaRPr>
          </a:p>
        </p:txBody>
      </p:sp>
    </p:spTree>
  </p:cSld>
  <p:clrMapOvr>
    <a:masterClrMapping/>
  </p:clrMapOvr>
  <p:transition spd="med">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57200" y="0"/>
            <a:ext cx="8229600" cy="1508125"/>
          </a:xfrm>
        </p:spPr>
        <p:txBody>
          <a:bodyPr>
            <a:normAutofit fontScale="90000"/>
          </a:bodyPr>
          <a:lstStyle/>
          <a:p>
            <a:pPr>
              <a:defRPr/>
            </a:pPr>
            <a:r>
              <a:rPr lang="en-US" dirty="0" smtClean="0">
                <a:solidFill>
                  <a:schemeClr val="accent1"/>
                </a:solidFill>
                <a:ea typeface="+mj-ea"/>
                <a:cs typeface="+mj-cs"/>
              </a:rPr>
              <a:t>File </a:t>
            </a:r>
            <a:r>
              <a:rPr kumimoji="1" lang="en-GB" dirty="0">
                <a:solidFill>
                  <a:schemeClr val="accent1"/>
                </a:solidFill>
              </a:rPr>
              <a:t>Access Control: The other 3 </a:t>
            </a:r>
            <a:r>
              <a:rPr kumimoji="1" lang="en-GB" dirty="0" smtClean="0">
                <a:solidFill>
                  <a:schemeClr val="accent1"/>
                </a:solidFill>
              </a:rPr>
              <a:t>bits</a:t>
            </a:r>
            <a:endParaRPr kumimoji="1" lang="en-US" dirty="0">
              <a:solidFill>
                <a:schemeClr val="accent1"/>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normAutofit/>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t>
            </a:r>
            <a:r>
              <a:rPr lang="en-US" sz="2000" dirty="0" smtClean="0">
                <a:effectLst>
                  <a:outerShdw blurRad="38100" dist="38100" dir="2700000" algn="tl">
                    <a:srgbClr val="0064E2"/>
                  </a:outerShdw>
                </a:effectLst>
              </a:rPr>
              <a:t>accessible,</a:t>
            </a:r>
          </a:p>
          <a:p>
            <a:pPr lvl="2">
              <a:lnSpc>
                <a:spcPct val="90000"/>
              </a:lnSpc>
              <a:buSzPct val="70000"/>
              <a:buFont typeface="Wingdings" pitchFamily="-1" charset="2"/>
              <a:buChar char=""/>
              <a:defRPr/>
            </a:pPr>
            <a:r>
              <a:rPr lang="en-US" sz="2000" dirty="0" smtClean="0">
                <a:effectLst>
                  <a:outerShdw blurRad="38100" dist="38100" dir="2700000" algn="tl">
                    <a:srgbClr val="0064E2"/>
                  </a:outerShdw>
                </a:effectLst>
              </a:rPr>
              <a:t>Any user can use the “</a:t>
            </a:r>
            <a:r>
              <a:rPr lang="en-US" sz="2000" dirty="0" err="1" smtClean="0">
                <a:effectLst>
                  <a:outerShdw blurRad="38100" dist="38100" dir="2700000" algn="tl">
                    <a:srgbClr val="0064E2"/>
                  </a:outerShdw>
                </a:effectLst>
              </a:rPr>
              <a:t>passwd</a:t>
            </a:r>
            <a:r>
              <a:rPr lang="en-US" sz="2000" dirty="0" smtClean="0">
                <a:effectLst>
                  <a:outerShdw blurRad="38100" dist="38100" dir="2700000" algn="tl">
                    <a:srgbClr val="0064E2"/>
                  </a:outerShdw>
                </a:effectLst>
              </a:rPr>
              <a:t>” program to change his own password by modifying the UNIX password file.</a:t>
            </a:r>
            <a:endParaRPr lang="en-US" sz="2000" dirty="0">
              <a:effectLst>
                <a:outerShdw blurRad="38100" dist="38100" dir="2700000" algn="tl">
                  <a:srgbClr val="0064E2"/>
                </a:outerShdw>
              </a:effectLst>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 directory’s sticky bit is set, only </a:t>
            </a:r>
            <a:r>
              <a:rPr lang="en-US" sz="2000" dirty="0">
                <a:effectLst>
                  <a:outerShdw blurRad="38100" dist="38100" dir="2700000" algn="tl">
                    <a:srgbClr val="0064E2"/>
                  </a:outerShdw>
                </a:effectLst>
              </a:rPr>
              <a:t>the owner of any file in the directory can rename, move, or delete that </a:t>
            </a:r>
            <a:r>
              <a:rPr lang="en-US" sz="2000" dirty="0" smtClean="0">
                <a:effectLst>
                  <a:outerShdw blurRad="38100" dist="38100" dir="2700000" algn="tl">
                    <a:srgbClr val="0064E2"/>
                  </a:outerShdw>
                </a:effectLst>
              </a:rPr>
              <a:t>file</a:t>
            </a:r>
          </a:p>
          <a:p>
            <a:pPr lvl="1">
              <a:lnSpc>
                <a:spcPct val="90000"/>
              </a:lnSpc>
              <a:buSzPct val="70000"/>
              <a:buFont typeface="Wingdings" pitchFamily="-1" charset="2"/>
              <a:buChar char=""/>
              <a:defRPr/>
            </a:pPr>
            <a:r>
              <a:rPr lang="en-US" sz="2000" dirty="0" smtClean="0">
                <a:effectLst>
                  <a:outerShdw blurRad="38100" dist="38100" dir="2700000" algn="tl">
                    <a:srgbClr val="0064E2"/>
                  </a:outerShdw>
                </a:effectLst>
              </a:rPr>
              <a:t>Otherwise </a:t>
            </a:r>
            <a:r>
              <a:rPr lang="en-US" sz="2000" dirty="0">
                <a:effectLst>
                  <a:outerShdw blurRad="38100" dist="38100" dir="2700000" algn="tl">
                    <a:srgbClr val="0064E2"/>
                  </a:outerShdw>
                </a:effectLst>
              </a:rPr>
              <a:t>any user with </a:t>
            </a:r>
            <a:r>
              <a:rPr lang="en-US" sz="2000" dirty="0" smtClean="0">
                <a:effectLst>
                  <a:outerShdw blurRad="38100" dist="38100" dir="2700000" algn="tl">
                    <a:srgbClr val="0064E2"/>
                  </a:outerShdw>
                </a:effectLst>
              </a:rPr>
              <a:t>write/execute </a:t>
            </a:r>
            <a:r>
              <a:rPr lang="en-US" sz="2000" dirty="0">
                <a:effectLst>
                  <a:outerShdw blurRad="38100" dist="38100" dir="2700000" algn="tl">
                    <a:srgbClr val="0064E2"/>
                  </a:outerShdw>
                </a:effectLst>
              </a:rPr>
              <a:t>permissions for the directory can rename or delete contained files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smtClean="0">
                <a:solidFill>
                  <a:schemeClr val="accent1"/>
                </a:solidFill>
                <a:effectLst>
                  <a:outerShdw blurRad="38100" dist="38100" dir="2700000" algn="tl">
                    <a:srgbClr val="FFFFFF"/>
                  </a:outerShdw>
                </a:effectLst>
              </a:rPr>
              <a:t> </a:t>
            </a:r>
            <a:r>
              <a:rPr kumimoji="1" lang="en-GB" sz="4300" dirty="0" smtClean="0">
                <a:solidFill>
                  <a:schemeClr val="tx1"/>
                </a:solidFill>
                <a:effectLst>
                  <a:outerShdw blurRad="38100" dist="38100" dir="2700000" algn="tl">
                    <a:srgbClr val="000000">
                      <a:alpha val="43137"/>
                    </a:srgbClr>
                  </a:outerShdw>
                </a:effectLst>
              </a:rPr>
              <a:t>Access Control Lists (ACLs)</a:t>
            </a:r>
            <a:br>
              <a:rPr kumimoji="1" lang="en-GB" sz="4300" dirty="0" smtClean="0">
                <a:solidFill>
                  <a:schemeClr val="tx1"/>
                </a:solidFill>
                <a:effectLst>
                  <a:outerShdw blurRad="38100" dist="38100" dir="2700000" algn="tl">
                    <a:srgbClr val="000000">
                      <a:alpha val="43137"/>
                    </a:srgbClr>
                  </a:outerShdw>
                </a:effectLst>
              </a:rPr>
            </a:br>
            <a:r>
              <a:rPr kumimoji="1" lang="en-GB" sz="4300" dirty="0" smtClean="0">
                <a:solidFill>
                  <a:schemeClr val="tx1"/>
                </a:solidFill>
                <a:effectLst>
                  <a:outerShdw blurRad="38100" dist="38100" dir="2700000" algn="tl">
                    <a:srgbClr val="000000">
                      <a:alpha val="43137"/>
                    </a:srgbClr>
                  </a:outerShdw>
                </a:effectLst>
              </a:rPr>
              <a:t>in UNIX</a:t>
            </a:r>
            <a:endParaRPr kumimoji="1" lang="en-US" sz="4300" dirty="0" smtClean="0">
              <a:solidFill>
                <a:schemeClr val="tx1"/>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0378473"/>
              </p:ext>
            </p:extLst>
          </p:nvPr>
        </p:nvGraphicFramePr>
        <p:xfrm>
          <a:off x="304800" y="1600200"/>
          <a:ext cx="84582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3503" r="2336" b="7737"/>
          <a:stretch/>
        </p:blipFill>
        <p:spPr>
          <a:xfrm>
            <a:off x="3563888" y="338879"/>
            <a:ext cx="5405093" cy="635707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
        <p:nvSpPr>
          <p:cNvPr id="4" name="Rectangle 3"/>
          <p:cNvSpPr txBox="1">
            <a:spLocks noChangeArrowheads="1"/>
          </p:cNvSpPr>
          <p:nvPr/>
        </p:nvSpPr>
        <p:spPr>
          <a:xfrm>
            <a:off x="0" y="476672"/>
            <a:ext cx="3563888" cy="6076528"/>
          </a:xfrm>
          <a:prstGeom prst="rect">
            <a:avLst/>
          </a:prstGeom>
        </p:spPr>
        <p:txBody>
          <a:bodyPr wrap="square" numCol="1"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smtClean="0"/>
              <a:t>RBAC </a:t>
            </a:r>
            <a:r>
              <a:rPr lang="en-US" altLang="zh-CN" dirty="0"/>
              <a:t>is based on the roles that users assume in a </a:t>
            </a:r>
            <a:r>
              <a:rPr lang="en-US" altLang="zh-CN" dirty="0" smtClean="0"/>
              <a:t>system rather </a:t>
            </a:r>
            <a:r>
              <a:rPr lang="en-US" altLang="zh-CN" dirty="0"/>
              <a:t>than the user’s identity. </a:t>
            </a:r>
            <a:endParaRPr lang="en-US" altLang="zh-CN" dirty="0" smtClean="0"/>
          </a:p>
          <a:p>
            <a:r>
              <a:rPr lang="en-US" dirty="0" smtClean="0"/>
              <a:t>Assign </a:t>
            </a:r>
            <a:r>
              <a:rPr lang="en-US" dirty="0"/>
              <a:t>access rights to roles instead </a:t>
            </a:r>
            <a:r>
              <a:rPr lang="en-US" dirty="0" smtClean="0"/>
              <a:t>of individual </a:t>
            </a:r>
            <a:r>
              <a:rPr lang="en-US" dirty="0"/>
              <a:t>users. In </a:t>
            </a:r>
            <a:r>
              <a:rPr lang="en-US" dirty="0" smtClean="0"/>
              <a:t> urn</a:t>
            </a:r>
            <a:r>
              <a:rPr lang="en-US" dirty="0"/>
              <a:t>, users are assigned to different roles, either statically </a:t>
            </a:r>
            <a:r>
              <a:rPr lang="en-US" dirty="0" smtClean="0"/>
              <a:t>or dynamically</a:t>
            </a:r>
            <a:endParaRPr lang="en-US" dirty="0"/>
          </a:p>
        </p:txBody>
      </p:sp>
    </p:spTree>
  </p:cSld>
  <p:clrMapOvr>
    <a:masterClrMapping/>
  </p:clrMapOvr>
  <p:transition spd="med">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transition spd="med">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l="3339" t="2168" r="4234" b="4567"/>
          <a:stretch/>
        </p:blipFill>
        <p:spPr>
          <a:xfrm>
            <a:off x="423306" y="148744"/>
            <a:ext cx="8397165" cy="654742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cSld>
  <p:clrMapOvr>
    <a:masterClrMapping/>
  </p:clrMapOvr>
  <p:transition spd="med">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smtClean="0">
                <a:solidFill>
                  <a:srgbClr val="FFB91D"/>
                </a:solidFill>
              </a:rPr>
              <a:t>Table 4.3</a:t>
            </a:r>
            <a:br>
              <a:rPr lang="en-US" dirty="0" smtClean="0">
                <a:solidFill>
                  <a:srgbClr val="FFB91D"/>
                </a:solidFill>
              </a:rPr>
            </a:br>
            <a:r>
              <a:rPr lang="en-US" dirty="0" smtClean="0">
                <a:solidFill>
                  <a:srgbClr val="FFB91D"/>
                </a:solidFill>
              </a:rPr>
              <a:t>Scope RBAC Models</a:t>
            </a:r>
            <a:endParaRPr lang="en-US" dirty="0">
              <a:solidFill>
                <a:srgbClr val="FFB91D"/>
              </a:solidFill>
            </a:endParaRP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3" name="灯片编号占位符 2"/>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cSld>
  <p:clrMapOvr>
    <a:masterClrMapping/>
  </p:clrMapOvr>
  <p:transition spd="med">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467544" y="260648"/>
            <a:ext cx="8352928" cy="5987588"/>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1"/>
                </a:solidFill>
              </a:rPr>
              <a:t>Constraints - RBAC</a:t>
            </a:r>
            <a:endParaRPr lang="en-US" dirty="0">
              <a:solidFill>
                <a:schemeClr val="accent1"/>
              </a:solidFill>
            </a:endParaRP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a:t>
            </a:r>
            <a:r>
              <a:rPr lang="en-US" dirty="0" smtClean="0"/>
              <a:t>rovide a means of adapting RBAC to the specifics of administrative and security policies of an organization</a:t>
            </a:r>
          </a:p>
          <a:p>
            <a:pPr eaLnBrk="1" hangingPunct="1">
              <a:spcBef>
                <a:spcPts val="1200"/>
              </a:spcBef>
              <a:defRPr/>
            </a:pPr>
            <a:r>
              <a:rPr lang="en-US" dirty="0"/>
              <a:t>A</a:t>
            </a:r>
            <a:r>
              <a:rPr lang="en-US" dirty="0" smtClean="0"/>
              <a:t> defined relationship among roles or a condition related to roles</a:t>
            </a:r>
          </a:p>
          <a:p>
            <a:pPr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val="221085894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Attribute-Based Access Control (ABAC)</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8639188"/>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extLst>
      <p:ext uri="{BB962C8B-B14F-4D97-AF65-F5344CB8AC3E}">
        <p14:creationId xmlns:p14="http://schemas.microsoft.com/office/powerpoint/2010/main" val="330043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rgbClr val="FFFFFF"/>
                </a:solidFill>
              </a:rPr>
              <a:t>ABAC Model: Attributes</a:t>
            </a:r>
            <a:endParaRPr lang="en-US" sz="4778" dirty="0" smtClean="0">
              <a:solidFill>
                <a:srgbClr val="FFFFFF"/>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2390337547"/>
              </p:ext>
            </p:extLst>
          </p:nvPr>
        </p:nvGraphicFramePr>
        <p:xfrm>
          <a:off x="457200" y="1600200"/>
          <a:ext cx="82296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t>ABAC</a:t>
            </a:r>
            <a:endParaRPr lang="en-US" sz="66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515308217"/>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7341" b="13744"/>
          <a:stretch/>
        </p:blipFill>
        <p:spPr>
          <a:xfrm>
            <a:off x="179512" y="303500"/>
            <a:ext cx="6264696" cy="6397883"/>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grpSp>
        <p:nvGrpSpPr>
          <p:cNvPr id="4" name="组合 3"/>
          <p:cNvGrpSpPr/>
          <p:nvPr/>
        </p:nvGrpSpPr>
        <p:grpSpPr>
          <a:xfrm>
            <a:off x="6529564" y="1268761"/>
            <a:ext cx="2308145" cy="5087590"/>
            <a:chOff x="5341391" y="936965"/>
            <a:chExt cx="2308145" cy="3953635"/>
          </a:xfrm>
        </p:grpSpPr>
        <p:sp>
          <p:nvSpPr>
            <p:cNvPr id="5" name="矩形 4"/>
            <p:cNvSpPr/>
            <p:nvPr/>
          </p:nvSpPr>
          <p:spPr>
            <a:xfrm>
              <a:off x="5341391" y="1263424"/>
              <a:ext cx="2308145" cy="36271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矩形 5"/>
            <p:cNvSpPr/>
            <p:nvPr/>
          </p:nvSpPr>
          <p:spPr>
            <a:xfrm>
              <a:off x="5341391" y="936965"/>
              <a:ext cx="2308145" cy="39536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b="0" kern="1200" dirty="0" smtClean="0">
                  <a:latin typeface="+mj-lt"/>
                </a:rPr>
                <a:t>ABAC allows very flexible policies to be specified</a:t>
              </a:r>
              <a:endParaRPr lang="en-US" dirty="0" smtClean="0">
                <a:latin typeface="+mj-lt"/>
              </a:endParaRPr>
            </a:p>
            <a:p>
              <a:pPr marL="171450" lvl="1" indent="-171450" algn="l" defTabSz="755650" rtl="0">
                <a:lnSpc>
                  <a:spcPct val="90000"/>
                </a:lnSpc>
                <a:spcBef>
                  <a:spcPct val="0"/>
                </a:spcBef>
                <a:spcAft>
                  <a:spcPct val="15000"/>
                </a:spcAft>
                <a:buChar char="••"/>
              </a:pPr>
              <a:r>
                <a:rPr lang="en-US" dirty="0" smtClean="0">
                  <a:latin typeface="+mj-lt"/>
                </a:rPr>
                <a:t>e.g. only users with affiliation of ZJU, security clearance of high, age older than 40 can access files with  owner ZJU, classification “top secret” or below, during working hours 9am-5pm.</a:t>
              </a:r>
              <a:endParaRPr lang="en-US" b="0" kern="1200" dirty="0">
                <a:latin typeface="+mj-lt"/>
              </a:endParaRPr>
            </a:p>
          </p:txBody>
        </p:sp>
      </p:grpSp>
    </p:spTree>
  </p:cSld>
  <p:clrMapOvr>
    <a:masterClrMapping/>
  </p:clrMapOvr>
  <p:transition spd="med">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tx1"/>
                </a:solidFill>
              </a:rPr>
              <a:t>ABAC Policies</a:t>
            </a:r>
            <a:endParaRPr lang="en-US" dirty="0">
              <a:solidFill>
                <a:schemeClr val="tx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0116719"/>
              </p:ext>
            </p:extLst>
          </p:nvPr>
        </p:nvGraphicFramePr>
        <p:xfrm>
          <a:off x="457200" y="1556792"/>
          <a:ext cx="822960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a:bodyPr>
          <a:lstStyle/>
          <a:p>
            <a:pPr marL="342900" lvl="1" indent="-342900">
              <a:buFont typeface="Arial" pitchFamily="34" charset="0"/>
              <a:buChar char="•"/>
            </a:pPr>
            <a:r>
              <a:rPr lang="en-AU" sz="2400" dirty="0" smtClean="0"/>
              <a:t>Attribute-based access control</a:t>
            </a:r>
          </a:p>
          <a:p>
            <a:pPr lvl="1"/>
            <a:r>
              <a:rPr lang="en-AU" sz="1500" dirty="0"/>
              <a:t>Attributes</a:t>
            </a:r>
          </a:p>
          <a:p>
            <a:pPr lvl="1"/>
            <a:r>
              <a:rPr lang="en-AU" sz="1500" dirty="0"/>
              <a:t>ABAC logical architecture</a:t>
            </a:r>
          </a:p>
          <a:p>
            <a:pPr lvl="1"/>
            <a:r>
              <a:rPr lang="en-AU" sz="1500" dirty="0"/>
              <a:t>ABAC </a:t>
            </a:r>
            <a:r>
              <a:rPr lang="en-AU" sz="1500" dirty="0" smtClean="0"/>
              <a:t>policies</a:t>
            </a:r>
            <a:endParaRPr lang="en-AU" sz="1500" dirty="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smtClean="0"/>
              <a:t>Access control principles</a:t>
            </a:r>
          </a:p>
          <a:p>
            <a:pPr lvl="1"/>
            <a:r>
              <a:rPr lang="en-US" dirty="0" smtClean="0"/>
              <a:t>Access control context</a:t>
            </a:r>
          </a:p>
          <a:p>
            <a:pPr lvl="1"/>
            <a:r>
              <a:rPr lang="en-US" dirty="0" smtClean="0"/>
              <a:t>Access control policies</a:t>
            </a:r>
          </a:p>
          <a:p>
            <a:r>
              <a:rPr lang="en-US" dirty="0" smtClean="0"/>
              <a:t>Subjects, objects, and access rights</a:t>
            </a:r>
          </a:p>
          <a:p>
            <a:r>
              <a:rPr lang="en-US" dirty="0" smtClean="0"/>
              <a:t>Discretionary access control</a:t>
            </a:r>
          </a:p>
          <a:p>
            <a:pPr lvl="1"/>
            <a:r>
              <a:rPr lang="en-US" dirty="0" smtClean="0"/>
              <a:t>Access control model</a:t>
            </a:r>
          </a:p>
          <a:p>
            <a:pPr lvl="1"/>
            <a:r>
              <a:rPr lang="en-US" dirty="0" smtClean="0"/>
              <a:t>Protection domains</a:t>
            </a:r>
          </a:p>
          <a:p>
            <a:r>
              <a:rPr lang="en-US" dirty="0" smtClean="0"/>
              <a:t>UNIX file access control</a:t>
            </a:r>
          </a:p>
          <a:p>
            <a:pPr lvl="1"/>
            <a:r>
              <a:rPr lang="en-US" dirty="0" smtClean="0"/>
              <a:t>Traditional UNIX file access control</a:t>
            </a:r>
          </a:p>
          <a:p>
            <a:pPr lvl="1"/>
            <a:r>
              <a:rPr lang="en-US" dirty="0" smtClean="0"/>
              <a:t>Access control lists in UNIX</a:t>
            </a:r>
          </a:p>
          <a:p>
            <a:r>
              <a:rPr lang="en-US" dirty="0" smtClean="0"/>
              <a:t>Role-based access control</a:t>
            </a:r>
          </a:p>
          <a:p>
            <a:pPr lvl="1"/>
            <a:r>
              <a:rPr lang="en-US" dirty="0" smtClean="0"/>
              <a:t>RBAC reference models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rgbClr val="FFD059"/>
                </a:solidFill>
              </a:rPr>
              <a:t>Access Control Policies</a:t>
            </a:r>
            <a:endParaRPr lang="en-US" dirty="0">
              <a:solidFill>
                <a:srgbClr val="FFD059"/>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tx1"/>
                </a:solidFill>
              </a:rPr>
              <a:t>Subjects, Objects, and Access Rights</a:t>
            </a:r>
            <a:endParaRPr lang="en-US" dirty="0">
              <a:solidFill>
                <a:schemeClr val="tx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25735074"/>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4</a:t>
            </a:fld>
            <a:endParaRPr lang="en-US" sz="1400"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rgbClr val="FFD059"/>
                </a:solidFill>
                <a:effectLst/>
              </a:rPr>
              <a:t>Discretionary </a:t>
            </a:r>
            <a:r>
              <a:rPr kumimoji="1" lang="en-GB" sz="4300" dirty="0">
                <a:solidFill>
                  <a:srgbClr val="FFD059"/>
                </a:solidFill>
                <a:effectLst/>
              </a:rPr>
              <a:t>Access Control (DAC) </a:t>
            </a:r>
            <a:endParaRPr kumimoji="1" lang="en-US" sz="4300" dirty="0">
              <a:solidFill>
                <a:srgbClr val="FFD059"/>
              </a:solidFill>
              <a:effectLst/>
            </a:endParaRPr>
          </a:p>
        </p:txBody>
      </p:sp>
      <p:sp>
        <p:nvSpPr>
          <p:cNvPr id="225283" name="Rectangle 3"/>
          <p:cNvSpPr>
            <a:spLocks noGrp="1" noChangeArrowheads="1"/>
          </p:cNvSpPr>
          <p:nvPr>
            <p:ph idx="1"/>
          </p:nvPr>
        </p:nvSpPr>
        <p:spPr>
          <a:xfrm>
            <a:off x="457200" y="2057400"/>
            <a:ext cx="8229600" cy="4495800"/>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enable another entity to access some resource</a:t>
            </a: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072" r="33553" b="61960"/>
          <a:stretch/>
        </p:blipFill>
        <p:spPr>
          <a:xfrm>
            <a:off x="-48612" y="548680"/>
            <a:ext cx="9192612" cy="5472608"/>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med">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43222" y="332656"/>
            <a:ext cx="8557663" cy="6264696"/>
          </a:xfrm>
          <a:prstGeom prst="rect">
            <a:avLst/>
          </a:prstGeom>
          <a:solidFill>
            <a:schemeClr val="tx1"/>
          </a:solidFill>
        </p:spPr>
      </p:pic>
      <p:sp>
        <p:nvSpPr>
          <p:cNvPr id="2" name="灯片编号占位符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4.1  </a:t>
            </a:r>
            <a:endParaRPr lang="en-US" sz="4000" dirty="0" smtClean="0">
              <a:latin typeface="+mn-lt"/>
            </a:endParaRP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cSld>
  <p:clrMapOvr>
    <a:masterClrMapping/>
  </p:clrMapOvr>
  <p:transition spd="med">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cSld>
  <p:clrMapOvr>
    <a:masterClrMapping/>
  </p:clrMapOvr>
  <p:transition spd="med">
    <p:pull dir="l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24133</TotalTime>
  <Words>9782</Words>
  <Application>Microsoft Office PowerPoint</Application>
  <PresentationFormat>全屏显示(4:3)</PresentationFormat>
  <Paragraphs>857</Paragraphs>
  <Slides>29</Slides>
  <Notes>29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1" baseType="lpstr">
      <vt:lpstr>ＭＳ Ｐゴシック</vt:lpstr>
      <vt:lpstr>Palatino Linotype (Body)</vt:lpstr>
      <vt:lpstr>宋体</vt:lpstr>
      <vt:lpstr>微软雅黑</vt:lpstr>
      <vt:lpstr>Arial</vt:lpstr>
      <vt:lpstr>Century Gothic</vt:lpstr>
      <vt:lpstr>Courier New</vt:lpstr>
      <vt:lpstr>Palatino Linotype</vt:lpstr>
      <vt:lpstr>Times New Roman</vt:lpstr>
      <vt:lpstr>Wingdings</vt:lpstr>
      <vt:lpstr>Executive</vt:lpstr>
      <vt:lpstr>Document</vt:lpstr>
      <vt:lpstr>Chapter 4</vt:lpstr>
      <vt:lpstr>PowerPoint 演示文稿</vt:lpstr>
      <vt:lpstr>   Access Control Policies</vt:lpstr>
      <vt:lpstr>Subjects, Objects, and Access Rights</vt:lpstr>
      <vt:lpstr>Discretionary Access Control (DAC) </vt:lpstr>
      <vt:lpstr>PowerPoint 演示文稿</vt:lpstr>
      <vt:lpstr>PowerPoint 演示文稿</vt:lpstr>
      <vt:lpstr>PowerPoint 演示文稿</vt:lpstr>
      <vt:lpstr>PowerPoint 演示文稿</vt:lpstr>
      <vt:lpstr>PowerPoint 演示文稿</vt:lpstr>
      <vt:lpstr>PowerPoint 演示文稿</vt:lpstr>
      <vt:lpstr>Table 4.2 Explanations</vt:lpstr>
      <vt:lpstr>Protection Domains</vt:lpstr>
      <vt:lpstr>UNIX File Access Control</vt:lpstr>
      <vt:lpstr>PowerPoint 演示文稿</vt:lpstr>
      <vt:lpstr>File Access Control: The other 3 bits</vt:lpstr>
      <vt:lpstr> Access Control Lists (ACLs) in UNIX</vt:lpstr>
      <vt:lpstr>PowerPoint 演示文稿</vt:lpstr>
      <vt:lpstr>PowerPoint 演示文稿</vt:lpstr>
      <vt:lpstr>PowerPoint 演示文稿</vt:lpstr>
      <vt:lpstr>Table 4.3 Scope RBAC Models</vt:lpstr>
      <vt:lpstr>PowerPoint 演示文稿</vt:lpstr>
      <vt:lpstr>Constraints - RBAC</vt:lpstr>
      <vt:lpstr>Attribute-Based Access Control (ABAC)</vt:lpstr>
      <vt:lpstr>ABAC Model: Attributes</vt:lpstr>
      <vt:lpstr>ABAC</vt:lpstr>
      <vt:lpstr>PowerPoint 演示文稿</vt:lpstr>
      <vt:lpstr>ABAC Policies</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Zonghua Gu</cp:lastModifiedBy>
  <cp:revision>189</cp:revision>
  <dcterms:created xsi:type="dcterms:W3CDTF">2014-08-18T18:06:55Z</dcterms:created>
  <dcterms:modified xsi:type="dcterms:W3CDTF">2016-12-23T14:09:43Z</dcterms:modified>
</cp:coreProperties>
</file>